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1"/>
  </p:notesMasterIdLst>
  <p:sldIdLst>
    <p:sldId id="256" r:id="rId2"/>
    <p:sldId id="258" r:id="rId3"/>
    <p:sldId id="338" r:id="rId4"/>
    <p:sldId id="335" r:id="rId5"/>
    <p:sldId id="336" r:id="rId6"/>
    <p:sldId id="337" r:id="rId7"/>
    <p:sldId id="339" r:id="rId8"/>
    <p:sldId id="340" r:id="rId9"/>
    <p:sldId id="341" r:id="rId10"/>
    <p:sldId id="342" r:id="rId11"/>
    <p:sldId id="343" r:id="rId12"/>
    <p:sldId id="344" r:id="rId13"/>
    <p:sldId id="345" r:id="rId14"/>
    <p:sldId id="347" r:id="rId15"/>
    <p:sldId id="348" r:id="rId16"/>
    <p:sldId id="346" r:id="rId17"/>
    <p:sldId id="349" r:id="rId18"/>
    <p:sldId id="350" r:id="rId19"/>
    <p:sldId id="334" r:id="rId20"/>
  </p:sldIdLst>
  <p:sldSz cx="12192000" cy="6858000"/>
  <p:notesSz cx="6858000" cy="9144000"/>
  <p:embeddedFontLst>
    <p:embeddedFont>
      <p:font typeface="Helvetica Neue" panose="02000503000000020004" pitchFamily="2" charset="0"/>
      <p:regular r:id="rId22"/>
      <p:bold r:id="rId23"/>
      <p:italic r:id="rId24"/>
      <p:boldItalic r:id="rId25"/>
    </p:embeddedFont>
    <p:embeddedFont>
      <p:font typeface="Visuelt" pitchFamily="2" charset="77"/>
      <p:regular r:id="rId26"/>
      <p:bold r:id="rId27"/>
    </p:embeddedFont>
    <p:embeddedFont>
      <p:font typeface="Visuelt Light" panose="02000506030000020004" pitchFamily="2" charset="77"/>
      <p:regular r:id="rId28"/>
    </p:embeddedFont>
    <p:embeddedFont>
      <p:font typeface="Visuelt Medium" pitchFamily="2" charset="77"/>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9" roundtripDataSignature="AMtx7mjqxgQEmUXKxjNlt0TI5ZdI/bHDF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CF8548-6C02-483F-8E4E-9C0047C00C5E}">
  <a:tblStyle styleId="{76CF8548-6C02-483F-8E4E-9C0047C00C5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8F8"/>
          </a:solidFill>
        </a:fill>
      </a:tcStyle>
    </a:wholeTbl>
    <a:band1H>
      <a:tcTxStyle/>
      <a:tcStyle>
        <a:tcBdr/>
        <a:fill>
          <a:solidFill>
            <a:srgbClr val="CBF1F1"/>
          </a:solidFill>
        </a:fill>
      </a:tcStyle>
    </a:band1H>
    <a:band2H>
      <a:tcTxStyle/>
      <a:tcStyle>
        <a:tcBdr/>
      </a:tcStyle>
    </a:band2H>
    <a:band1V>
      <a:tcTxStyle/>
      <a:tcStyle>
        <a:tcBdr/>
        <a:fill>
          <a:solidFill>
            <a:srgbClr val="CBF1F1"/>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A88AC7B-7C37-4E17-B6DC-793DD57D3AF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FE6"/>
          </a:solidFill>
        </a:fill>
      </a:tcStyle>
    </a:wholeTbl>
    <a:band1H>
      <a:tcTxStyle/>
      <a:tcStyle>
        <a:tcBdr/>
        <a:fill>
          <a:solidFill>
            <a:srgbClr val="FFDECA"/>
          </a:solidFill>
        </a:fill>
      </a:tcStyle>
    </a:band1H>
    <a:band2H>
      <a:tcTxStyle/>
      <a:tcStyle>
        <a:tcBdr/>
      </a:tcStyle>
    </a:band2H>
    <a:band1V>
      <a:tcTxStyle/>
      <a:tcStyle>
        <a:tcBdr/>
        <a:fill>
          <a:solidFill>
            <a:srgbClr val="FFDECA"/>
          </a:solidFill>
        </a:fill>
      </a:tcStyle>
    </a:band1V>
    <a:band2V>
      <a:tcTxStyle/>
      <a:tcStyle>
        <a:tcBdr/>
      </a:tcStyle>
    </a:band2V>
    <a:lastCol>
      <a:tcTxStyle b="on" i="off">
        <a:font>
          <a:latin typeface="Arial"/>
          <a:ea typeface="Arial"/>
          <a:cs typeface="Arial"/>
        </a:font>
        <a:schemeClr val="lt1"/>
      </a:tcTxStyle>
      <a:tcStyle>
        <a:tcBdr/>
        <a:fill>
          <a:solidFill>
            <a:schemeClr val="accent4"/>
          </a:solidFill>
        </a:fill>
      </a:tcStyle>
    </a:lastCol>
    <a:firstCol>
      <a:tcTxStyle b="on" i="off">
        <a:font>
          <a:latin typeface="Arial"/>
          <a:ea typeface="Arial"/>
          <a:cs typeface="Arial"/>
        </a:font>
        <a:schemeClr val="lt1"/>
      </a:tcTxStyle>
      <a:tcStyle>
        <a:tcBdr/>
        <a:fill>
          <a:solidFill>
            <a:schemeClr val="accent4"/>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738D0597-B4FC-44E0-8F26-55F05086BFA8}" styleName="Table_2">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E9F1"/>
          </a:solidFill>
        </a:fill>
      </a:tcStyle>
    </a:wholeTbl>
    <a:band1H>
      <a:tcTxStyle/>
      <a:tcStyle>
        <a:tcBdr/>
        <a:fill>
          <a:solidFill>
            <a:srgbClr val="FAD1E1"/>
          </a:solidFill>
        </a:fill>
      </a:tcStyle>
    </a:band1H>
    <a:band2H>
      <a:tcTxStyle/>
      <a:tcStyle>
        <a:tcBdr/>
      </a:tcStyle>
    </a:band2H>
    <a:band1V>
      <a:tcTxStyle/>
      <a:tcStyle>
        <a:tcBdr/>
        <a:fill>
          <a:solidFill>
            <a:srgbClr val="FAD1E1"/>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11FFD8DF-2968-4BCE-AD6B-8765573930A1}"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6EF"/>
          </a:solidFill>
        </a:fill>
      </a:tcStyle>
    </a:wholeTbl>
    <a:band1H>
      <a:tcTxStyle/>
      <a:tcStyle>
        <a:tcBdr/>
        <a:fill>
          <a:solidFill>
            <a:srgbClr val="CDCADD"/>
          </a:solidFill>
        </a:fill>
      </a:tcStyle>
    </a:band1H>
    <a:band2H>
      <a:tcTxStyle/>
      <a:tcStyle>
        <a:tcBdr/>
      </a:tcStyle>
    </a:band2H>
    <a:band1V>
      <a:tcTxStyle/>
      <a:tcStyle>
        <a:tcBdr/>
        <a:fill>
          <a:solidFill>
            <a:srgbClr val="CDCADD"/>
          </a:solidFill>
        </a:fill>
      </a:tcStyle>
    </a:band1V>
    <a:band2V>
      <a:tcTxStyle/>
      <a:tcStyle>
        <a:tcBdr/>
      </a:tcStyle>
    </a:band2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0"/>
    <p:restoredTop sz="94676"/>
  </p:normalViewPr>
  <p:slideViewPr>
    <p:cSldViewPr snapToGrid="0">
      <p:cViewPr varScale="1">
        <p:scale>
          <a:sx n="128" d="100"/>
          <a:sy n="128" d="100"/>
        </p:scale>
        <p:origin x="184" y="214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10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10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10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2:48:34.377"/>
    </inkml:context>
    <inkml:brush xml:id="br0">
      <inkml:brushProperty name="width" value="0.05" units="cm"/>
      <inkml:brushProperty name="height" value="0.05" units="cm"/>
    </inkml:brush>
  </inkml:definitions>
  <inkml:trace contextRef="#ctx0" brushRef="#br0">1 2514 24575,'3'-4'0,"1"1"0,3 0 0,0 2 0,-3-5 0,5 2 0,-4 0 0,42-41 0,-30 32 0,27-32 0,18-10 0,-2 2 0,-24 20 0,13-8 0,22-18 0,10-7 0,-7 4 0,-20 17 0,8-7 0,-7 6 0,20-18 0,6-5 0,-9 6 0,-22 19 0,-10 5 0,3-12 0,13-19 0,-2-1 0,-16 19 0,-15 14 0,10-17 0,13-24 0,0 0 0,-11 23 0,-6 13 0,11-18 0,10-17 0,-15 23 0,-23 36 0,25-32 0,-36 44 0,5 3 0,-5-3 0,55-63 0,-40 47-3392,40-45 0,1-1 3392,-39 45-2269,39-48 1,-2-2 2268,-42 49-1327,39-44 0,-1 1 1327,-38 47 0,43-46 0,-52 62 3222,22-14-3222,-18 12 1204,20-15 1,-26 16-1,8-3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2:48:35.294"/>
    </inkml:context>
    <inkml:brush xml:id="br0">
      <inkml:brushProperty name="width" value="0.05" units="cm"/>
      <inkml:brushProperty name="height" value="0.05" units="cm"/>
    </inkml:brush>
  </inkml:definitions>
  <inkml:trace contextRef="#ctx0" brushRef="#br0">0 0 24575,'4'4'0,"-4"2"0,7-5 0,-7 5 0,10 4 0,-6-1 0,50 57 0,-27-33 0,22 12 0,25 19 0,12 10 0,-2-3 0,-16-13-1704,-2 0 1,7 3 1703,-20-22 0,13 9 0,11 6 0,8 5 0,6 3 0,1 2 0,0-2 0,-4-2 0,-6-5 0,-9-6 0,-13-9-1708,21 14 0,-15-12 0,11 8 1708,-6-6 0,11 7 0,7 3 0,2 3 0,-1-2 0,-7-4 0,-10-6 0,2 0 0,-7-4 0,-7-3 0,-8-5-1150,-5-1 1,-1-1 1149,27 15 0,11 5 0,-32-17 0,-43-24 0,-7-10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2:49:17.209"/>
    </inkml:context>
    <inkml:brush xml:id="br0">
      <inkml:brushProperty name="width" value="0.05" units="cm"/>
      <inkml:brushProperty name="height" value="0.05" units="cm"/>
    </inkml:brush>
  </inkml:definitions>
  <inkml:trace contextRef="#ctx0" brushRef="#br0">826 72 24575,'0'-7'0,"-3"3"0,2-2 0,-5 5 0,2-5 0,-3-2 0,0 4 0,-20-12 0,19 10 0,-59-4 0,47 7-3392,-49 15 0,-4 4 3392,37-9-1513,-25 19 1,-18 11 0,19-7 1512,28-10-629,-22 13 0,-14 11 0,18-11 629,30-16 0,-52 34 0,70-44 0,5 35 0,-1-28 0,30 65 0,-24-65 0,46 58 0,-40-62 0,61 31 0,-57-35 0,41 12 0,4-1 0,-34-12 0,51 14 0,0-1 0,-50-14 0,48 6 0,-3-4 0,-54-9 0,37-1 0,-4-2 0,-43-3 0,51-33 0,-57 28 0,45-63 0,-43 60 0,23-28 0,-1 0 0,-21 28 61,16-35 0,-1-1-61,-19 31 0,11-73 0,-18 80 3663,-1-31-3663,-3 41 5476,3-8-5476,-2 12 3947,2-2-3947,0 6 0,-6 1 0,6 0 0,-16 6 0,10-9 0,-3 8 0,10-5 0,3 3 0,0 0 0,0 0 0,3 69 0,-2-52 0,5 52 0,0 2 0,-4-46 0,9 49 0,0-1 0,-8-48 0,6 33 0,1-4 0,-5-43 0,2 67 0,-4-70 0,0 58 0,-2-59 0,8 53 0,-7-53 0,13 61 0,-12-55 0,6 63 0,-9-64 0,0 50 0,3-49 0,-2 20 0,5-29 0,-5-2 0,2-5 0,-3 3 0,0 0 0,0 0 0,0 0 0,-3 6 0,-1-7 0,-3 3 0,0-9 0,0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200" b="0" i="0" u="none" strike="noStrike" cap="none">
                <a:solidFill>
                  <a:schemeClr val="dk1"/>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200" b="0" i="0" u="none" strike="noStrike" cap="none">
                <a:solidFill>
                  <a:schemeClr val="dk1"/>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200" b="0" i="0" u="none" strike="noStrike" cap="none">
                <a:solidFill>
                  <a:schemeClr val="dk1"/>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200" b="0" i="0" u="none" strike="noStrike" cap="none">
                <a:solidFill>
                  <a:schemeClr val="dk1"/>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Helvetica Neue"/>
                <a:ea typeface="Helvetica Neue"/>
                <a:cs typeface="Helvetica Neue"/>
                <a:sym typeface="Helvetica Neue"/>
              </a:rPr>
              <a:t>‹#›</a:t>
            </a:fld>
            <a:endParaRPr sz="1200" b="0" i="0" u="none" strike="noStrike" cap="none">
              <a:solidFill>
                <a:schemeClr val="dk1"/>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562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963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509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01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1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660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29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7728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2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0" name="Google Shape;1510;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131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936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91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59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3473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57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758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Teal and Purple">
  <p:cSld name="Cover Teal and Purple">
    <p:spTree>
      <p:nvGrpSpPr>
        <p:cNvPr id="1" name="Shape 14"/>
        <p:cNvGrpSpPr/>
        <p:nvPr/>
      </p:nvGrpSpPr>
      <p:grpSpPr>
        <a:xfrm>
          <a:off x="0" y="0"/>
          <a:ext cx="0" cy="0"/>
          <a:chOff x="0" y="0"/>
          <a:chExt cx="0" cy="0"/>
        </a:xfrm>
      </p:grpSpPr>
      <p:sp>
        <p:nvSpPr>
          <p:cNvPr id="15" name="Google Shape;15;p85"/>
          <p:cNvSpPr/>
          <p:nvPr/>
        </p:nvSpPr>
        <p:spPr>
          <a:xfrm>
            <a:off x="0" y="6700839"/>
            <a:ext cx="12192000" cy="185737"/>
          </a:xfrm>
          <a:custGeom>
            <a:avLst/>
            <a:gdLst/>
            <a:ahLst/>
            <a:cxnLst/>
            <a:rect l="l" t="t" r="r" b="b"/>
            <a:pathLst>
              <a:path w="13004800" h="571500" extrusionOk="0">
                <a:moveTo>
                  <a:pt x="0" y="571500"/>
                </a:moveTo>
                <a:lnTo>
                  <a:pt x="13004800" y="571500"/>
                </a:lnTo>
                <a:lnTo>
                  <a:pt x="13004800" y="0"/>
                </a:lnTo>
                <a:lnTo>
                  <a:pt x="0" y="0"/>
                </a:lnTo>
                <a:lnTo>
                  <a:pt x="0" y="571500"/>
                </a:lnTo>
                <a:close/>
              </a:path>
            </a:pathLst>
          </a:custGeom>
          <a:solidFill>
            <a:srgbClr val="24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 name="Google Shape;16;p85"/>
          <p:cNvSpPr txBox="1">
            <a:spLocks noGrp="1"/>
          </p:cNvSpPr>
          <p:nvPr>
            <p:ph type="title"/>
          </p:nvPr>
        </p:nvSpPr>
        <p:spPr>
          <a:xfrm>
            <a:off x="641437" y="2050093"/>
            <a:ext cx="9685337" cy="76945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5"/>
          <p:cNvSpPr txBox="1">
            <a:spLocks noGrp="1"/>
          </p:cNvSpPr>
          <p:nvPr>
            <p:ph type="ftr" idx="11"/>
          </p:nvPr>
        </p:nvSpPr>
        <p:spPr>
          <a:xfrm>
            <a:off x="1073426" y="6200775"/>
            <a:ext cx="3657600" cy="6572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85"/>
          <p:cNvSpPr txBox="1">
            <a:spLocks noGrp="1"/>
          </p:cNvSpPr>
          <p:nvPr>
            <p:ph type="sldNum" idx="12"/>
          </p:nvPr>
        </p:nvSpPr>
        <p:spPr>
          <a:xfrm>
            <a:off x="623889" y="6200775"/>
            <a:ext cx="303038" cy="657225"/>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GB"/>
              <a:t>‹#›</a:t>
            </a:fld>
            <a:endParaRPr/>
          </a:p>
        </p:txBody>
      </p:sp>
      <p:sp>
        <p:nvSpPr>
          <p:cNvPr id="19" name="Google Shape;19;p85"/>
          <p:cNvSpPr txBox="1">
            <a:spLocks noGrp="1"/>
          </p:cNvSpPr>
          <p:nvPr>
            <p:ph type="body" idx="1"/>
          </p:nvPr>
        </p:nvSpPr>
        <p:spPr>
          <a:xfrm>
            <a:off x="641437" y="2633834"/>
            <a:ext cx="9685337" cy="780876"/>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1000"/>
              </a:spcBef>
              <a:spcAft>
                <a:spcPts val="0"/>
              </a:spcAft>
              <a:buSzPts val="5400"/>
              <a:buNone/>
              <a:defRPr sz="5400" b="1">
                <a:solidFill>
                  <a:schemeClr val="accent1"/>
                </a:solidFill>
                <a:latin typeface="Arial"/>
                <a:ea typeface="Arial"/>
                <a:cs typeface="Arial"/>
                <a:sym typeface="Arial"/>
              </a:defRPr>
            </a:lvl1pPr>
            <a:lvl2pPr marL="914400" lvl="1" indent="-228600" algn="l">
              <a:lnSpc>
                <a:spcPct val="120000"/>
              </a:lnSpc>
              <a:spcBef>
                <a:spcPts val="1000"/>
              </a:spcBef>
              <a:spcAft>
                <a:spcPts val="0"/>
              </a:spcAft>
              <a:buSzPts val="1400"/>
              <a:buNone/>
              <a:defRPr/>
            </a:lvl2pPr>
            <a:lvl3pPr marL="1371600" lvl="2" indent="-304800" algn="l">
              <a:lnSpc>
                <a:spcPct val="120000"/>
              </a:lnSpc>
              <a:spcBef>
                <a:spcPts val="1000"/>
              </a:spcBef>
              <a:spcAft>
                <a:spcPts val="0"/>
              </a:spcAft>
              <a:buSzPts val="1200"/>
              <a:buChar char="o"/>
              <a:defRPr/>
            </a:lvl3pPr>
            <a:lvl4pPr marL="1828800" lvl="3" indent="-292100" algn="l">
              <a:lnSpc>
                <a:spcPct val="120000"/>
              </a:lnSpc>
              <a:spcBef>
                <a:spcPts val="1000"/>
              </a:spcBef>
              <a:spcAft>
                <a:spcPts val="0"/>
              </a:spcAft>
              <a:buSzPts val="1000"/>
              <a:buChar char="•"/>
              <a:defRPr/>
            </a:lvl4pPr>
            <a:lvl5pPr marL="2286000" lvl="4" indent="-292100" algn="l">
              <a:lnSpc>
                <a:spcPct val="120000"/>
              </a:lnSpc>
              <a:spcBef>
                <a:spcPts val="1000"/>
              </a:spcBef>
              <a:spcAft>
                <a:spcPts val="0"/>
              </a:spcAft>
              <a:buSzPts val="10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85"/>
          <p:cNvSpPr txBox="1">
            <a:spLocks noGrp="1"/>
          </p:cNvSpPr>
          <p:nvPr>
            <p:ph type="body" idx="2"/>
          </p:nvPr>
        </p:nvSpPr>
        <p:spPr>
          <a:xfrm>
            <a:off x="623888" y="4195763"/>
            <a:ext cx="2735262" cy="56356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a:lvl1pPr>
            <a:lvl2pPr marL="914400" lvl="1" indent="-228600" algn="l">
              <a:lnSpc>
                <a:spcPct val="120000"/>
              </a:lnSpc>
              <a:spcBef>
                <a:spcPts val="1000"/>
              </a:spcBef>
              <a:spcAft>
                <a:spcPts val="0"/>
              </a:spcAft>
              <a:buSzPts val="1400"/>
              <a:buNone/>
              <a:defRPr/>
            </a:lvl2pPr>
            <a:lvl3pPr marL="1371600" lvl="2" indent="-228600" algn="l">
              <a:lnSpc>
                <a:spcPct val="120000"/>
              </a:lnSpc>
              <a:spcBef>
                <a:spcPts val="1000"/>
              </a:spcBef>
              <a:spcAft>
                <a:spcPts val="0"/>
              </a:spcAft>
              <a:buSzPts val="1200"/>
              <a:buNone/>
              <a:defRPr/>
            </a:lvl3pPr>
            <a:lvl4pPr marL="1828800" lvl="3" indent="-228600" algn="l">
              <a:lnSpc>
                <a:spcPct val="120000"/>
              </a:lnSpc>
              <a:spcBef>
                <a:spcPts val="1000"/>
              </a:spcBef>
              <a:spcAft>
                <a:spcPts val="0"/>
              </a:spcAft>
              <a:buSzPts val="1000"/>
              <a:buNone/>
              <a:defRPr/>
            </a:lvl4pPr>
            <a:lvl5pPr marL="2286000" lvl="4" indent="-228600" algn="l">
              <a:lnSpc>
                <a:spcPct val="120000"/>
              </a:lnSpc>
              <a:spcBef>
                <a:spcPts val="1000"/>
              </a:spcBef>
              <a:spcAft>
                <a:spcPts val="0"/>
              </a:spcAft>
              <a:buSzPts val="10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 name="Google Shape;21;p85"/>
          <p:cNvPicPr preferRelativeResize="0"/>
          <p:nvPr/>
        </p:nvPicPr>
        <p:blipFill rotWithShape="1">
          <a:blip r:embed="rId2">
            <a:alphaModFix/>
          </a:blip>
          <a:srcRect/>
          <a:stretch/>
        </p:blipFill>
        <p:spPr>
          <a:xfrm>
            <a:off x="596456" y="800100"/>
            <a:ext cx="2401047" cy="65483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Left Teal and Purple">
  <p:cSld name="One Column Text Left Teal and Purple">
    <p:spTree>
      <p:nvGrpSpPr>
        <p:cNvPr id="1" name="Shape 92"/>
        <p:cNvGrpSpPr/>
        <p:nvPr/>
      </p:nvGrpSpPr>
      <p:grpSpPr>
        <a:xfrm>
          <a:off x="0" y="0"/>
          <a:ext cx="0" cy="0"/>
          <a:chOff x="0" y="0"/>
          <a:chExt cx="0" cy="0"/>
        </a:xfrm>
      </p:grpSpPr>
      <p:sp>
        <p:nvSpPr>
          <p:cNvPr id="93" name="Google Shape;93;p92"/>
          <p:cNvSpPr>
            <a:spLocks noGrp="1"/>
          </p:cNvSpPr>
          <p:nvPr>
            <p:ph type="pic" idx="2"/>
          </p:nvPr>
        </p:nvSpPr>
        <p:spPr>
          <a:xfrm>
            <a:off x="6096001" y="0"/>
            <a:ext cx="6096000" cy="6858000"/>
          </a:xfrm>
          <a:prstGeom prst="rect">
            <a:avLst/>
          </a:prstGeom>
          <a:noFill/>
          <a:ln>
            <a:noFill/>
          </a:ln>
        </p:spPr>
        <p:txBody>
          <a:bodyPr spcFirstLastPara="1" wrap="square" lIns="91425" tIns="45700" rIns="91425" bIns="45700" anchor="t" anchorCtr="0">
            <a:normAutofit/>
          </a:bodyPr>
          <a:lstStyle>
            <a:lvl1pPr marR="0" lvl="0" algn="l" rtl="0">
              <a:lnSpc>
                <a:spcPct val="120000"/>
              </a:lnSpc>
              <a:spcBef>
                <a:spcPts val="1000"/>
              </a:spcBef>
              <a:spcAft>
                <a:spcPts val="0"/>
              </a:spcAft>
              <a:buClr>
                <a:srgbClr val="24D9D9"/>
              </a:buClr>
              <a:buSzPts val="1600"/>
              <a:buFont typeface="Arial"/>
              <a:buNone/>
              <a:defRPr sz="1600" b="0" i="0" u="none" strike="noStrike" cap="none">
                <a:solidFill>
                  <a:srgbClr val="555772"/>
                </a:solidFill>
                <a:latin typeface="Arial"/>
                <a:ea typeface="Arial"/>
                <a:cs typeface="Arial"/>
                <a:sym typeface="Arial"/>
              </a:defRPr>
            </a:lvl1pPr>
            <a:lvl2pPr marR="0" lvl="1" algn="l" rtl="0">
              <a:lnSpc>
                <a:spcPct val="120000"/>
              </a:lnSpc>
              <a:spcBef>
                <a:spcPts val="1000"/>
              </a:spcBef>
              <a:spcAft>
                <a:spcPts val="0"/>
              </a:spcAft>
              <a:buClr>
                <a:srgbClr val="24D9D9"/>
              </a:buClr>
              <a:buSzPts val="1400"/>
              <a:buFont typeface="Arial"/>
              <a:buChar char="‒"/>
              <a:defRPr sz="1400" b="0" i="0" u="none" strike="noStrike" cap="none">
                <a:solidFill>
                  <a:srgbClr val="555772"/>
                </a:solidFill>
                <a:latin typeface="Helvetica Neue"/>
                <a:ea typeface="Helvetica Neue"/>
                <a:cs typeface="Helvetica Neue"/>
                <a:sym typeface="Helvetica Neue"/>
              </a:defRPr>
            </a:lvl2pPr>
            <a:lvl3pPr marR="0" lvl="2" algn="l" rtl="0">
              <a:lnSpc>
                <a:spcPct val="120000"/>
              </a:lnSpc>
              <a:spcBef>
                <a:spcPts val="1000"/>
              </a:spcBef>
              <a:spcAft>
                <a:spcPts val="0"/>
              </a:spcAft>
              <a:buClr>
                <a:srgbClr val="24D9D9"/>
              </a:buClr>
              <a:buSzPts val="1200"/>
              <a:buFont typeface="Courier New"/>
              <a:buChar char="o"/>
              <a:defRPr sz="1200" b="0" i="0" u="none" strike="noStrike" cap="none">
                <a:solidFill>
                  <a:srgbClr val="555772"/>
                </a:solidFill>
                <a:latin typeface="Arial"/>
                <a:ea typeface="Arial"/>
                <a:cs typeface="Arial"/>
                <a:sym typeface="Arial"/>
              </a:defRPr>
            </a:lvl3pPr>
            <a:lvl4pPr marR="0" lvl="3" algn="l" rtl="0">
              <a:lnSpc>
                <a:spcPct val="120000"/>
              </a:lnSpc>
              <a:spcBef>
                <a:spcPts val="1000"/>
              </a:spcBef>
              <a:spcAft>
                <a:spcPts val="0"/>
              </a:spcAft>
              <a:buClr>
                <a:srgbClr val="24D9D9"/>
              </a:buClr>
              <a:buSzPts val="1000"/>
              <a:buFont typeface="Arial"/>
              <a:buChar char="•"/>
              <a:defRPr sz="1000" b="0" i="0" u="none" strike="noStrike" cap="none">
                <a:solidFill>
                  <a:srgbClr val="555772"/>
                </a:solidFill>
                <a:latin typeface="Helvetica Neue"/>
                <a:ea typeface="Helvetica Neue"/>
                <a:cs typeface="Helvetica Neue"/>
                <a:sym typeface="Helvetica Neue"/>
              </a:defRPr>
            </a:lvl4pPr>
            <a:lvl5pPr marR="0" lvl="4" algn="l" rtl="0">
              <a:lnSpc>
                <a:spcPct val="120000"/>
              </a:lnSpc>
              <a:spcBef>
                <a:spcPts val="1000"/>
              </a:spcBef>
              <a:spcAft>
                <a:spcPts val="0"/>
              </a:spcAft>
              <a:buClr>
                <a:srgbClr val="24D9D9"/>
              </a:buClr>
              <a:buSzPts val="1000"/>
              <a:buFont typeface="Arial"/>
              <a:buChar char="•"/>
              <a:defRPr sz="1000" b="0" i="0" u="none" strike="noStrike" cap="none">
                <a:solidFill>
                  <a:srgbClr val="555772"/>
                </a:solidFill>
                <a:latin typeface="Helvetica Neue"/>
                <a:ea typeface="Helvetica Neue"/>
                <a:cs typeface="Helvetica Neue"/>
                <a:sym typeface="Helvetica Neue"/>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92"/>
          <p:cNvSpPr txBox="1">
            <a:spLocks noGrp="1"/>
          </p:cNvSpPr>
          <p:nvPr>
            <p:ph type="ftr" idx="11"/>
          </p:nvPr>
        </p:nvSpPr>
        <p:spPr>
          <a:xfrm>
            <a:off x="1073426" y="6200775"/>
            <a:ext cx="3657600" cy="6572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92"/>
          <p:cNvSpPr txBox="1">
            <a:spLocks noGrp="1"/>
          </p:cNvSpPr>
          <p:nvPr>
            <p:ph type="sldNum" idx="12"/>
          </p:nvPr>
        </p:nvSpPr>
        <p:spPr>
          <a:xfrm>
            <a:off x="623889" y="6200775"/>
            <a:ext cx="303038" cy="657225"/>
          </a:xfrm>
          <a:prstGeom prst="rect">
            <a:avLst/>
          </a:prstGeom>
          <a:noFill/>
          <a:ln>
            <a:noFill/>
          </a:ln>
        </p:spPr>
        <p:txBody>
          <a:bodyPr spcFirstLastPara="1" wrap="square" lIns="0" tIns="0" rIns="0" bIns="0" anchor="ctr" anchorCtr="0">
            <a:noAutofit/>
          </a:bodyPr>
          <a:lstStyle>
            <a:lvl1pPr marL="0" lvl="0" indent="0" algn="l">
              <a:spcBef>
                <a:spcPts val="0"/>
              </a:spcBef>
              <a:buNone/>
              <a:defRPr sz="1200">
                <a:solidFill>
                  <a:schemeClr val="dk1"/>
                </a:solidFill>
                <a:latin typeface="Arial"/>
                <a:ea typeface="Arial"/>
                <a:cs typeface="Arial"/>
                <a:sym typeface="Arial"/>
              </a:defRPr>
            </a:lvl1pPr>
            <a:lvl2pPr marL="0" lvl="1" indent="0" algn="l">
              <a:spcBef>
                <a:spcPts val="0"/>
              </a:spcBef>
              <a:buNone/>
              <a:defRPr sz="1200">
                <a:solidFill>
                  <a:schemeClr val="dk1"/>
                </a:solidFill>
                <a:latin typeface="Arial"/>
                <a:ea typeface="Arial"/>
                <a:cs typeface="Arial"/>
                <a:sym typeface="Arial"/>
              </a:defRPr>
            </a:lvl2pPr>
            <a:lvl3pPr marL="0" lvl="2" indent="0" algn="l">
              <a:spcBef>
                <a:spcPts val="0"/>
              </a:spcBef>
              <a:buNone/>
              <a:defRPr sz="1200">
                <a:solidFill>
                  <a:schemeClr val="dk1"/>
                </a:solidFill>
                <a:latin typeface="Arial"/>
                <a:ea typeface="Arial"/>
                <a:cs typeface="Arial"/>
                <a:sym typeface="Arial"/>
              </a:defRPr>
            </a:lvl3pPr>
            <a:lvl4pPr marL="0" lvl="3" indent="0" algn="l">
              <a:spcBef>
                <a:spcPts val="0"/>
              </a:spcBef>
              <a:buNone/>
              <a:defRPr sz="1200">
                <a:solidFill>
                  <a:schemeClr val="dk1"/>
                </a:solidFill>
                <a:latin typeface="Arial"/>
                <a:ea typeface="Arial"/>
                <a:cs typeface="Arial"/>
                <a:sym typeface="Arial"/>
              </a:defRPr>
            </a:lvl4pPr>
            <a:lvl5pPr marL="0" lvl="4" indent="0" algn="l">
              <a:spcBef>
                <a:spcPts val="0"/>
              </a:spcBef>
              <a:buNone/>
              <a:defRPr sz="1200">
                <a:solidFill>
                  <a:schemeClr val="dk1"/>
                </a:solidFill>
                <a:latin typeface="Arial"/>
                <a:ea typeface="Arial"/>
                <a:cs typeface="Arial"/>
                <a:sym typeface="Arial"/>
              </a:defRPr>
            </a:lvl5pPr>
            <a:lvl6pPr marL="0" lvl="5" indent="0" algn="l">
              <a:spcBef>
                <a:spcPts val="0"/>
              </a:spcBef>
              <a:buNone/>
              <a:defRPr sz="1200">
                <a:solidFill>
                  <a:schemeClr val="dk1"/>
                </a:solidFill>
                <a:latin typeface="Arial"/>
                <a:ea typeface="Arial"/>
                <a:cs typeface="Arial"/>
                <a:sym typeface="Arial"/>
              </a:defRPr>
            </a:lvl6pPr>
            <a:lvl7pPr marL="0" lvl="6" indent="0" algn="l">
              <a:spcBef>
                <a:spcPts val="0"/>
              </a:spcBef>
              <a:buNone/>
              <a:defRPr sz="1200">
                <a:solidFill>
                  <a:schemeClr val="dk1"/>
                </a:solidFill>
                <a:latin typeface="Arial"/>
                <a:ea typeface="Arial"/>
                <a:cs typeface="Arial"/>
                <a:sym typeface="Arial"/>
              </a:defRPr>
            </a:lvl7pPr>
            <a:lvl8pPr marL="0" lvl="7" indent="0" algn="l">
              <a:spcBef>
                <a:spcPts val="0"/>
              </a:spcBef>
              <a:buNone/>
              <a:defRPr sz="1200">
                <a:solidFill>
                  <a:schemeClr val="dk1"/>
                </a:solidFill>
                <a:latin typeface="Arial"/>
                <a:ea typeface="Arial"/>
                <a:cs typeface="Arial"/>
                <a:sym typeface="Arial"/>
              </a:defRPr>
            </a:lvl8pPr>
            <a:lvl9pPr marL="0" lvl="8" indent="0" algn="l">
              <a:spcBef>
                <a:spcPts val="0"/>
              </a:spcBef>
              <a:buNone/>
              <a:defRPr sz="12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
        <p:nvSpPr>
          <p:cNvPr id="96" name="Google Shape;96;p92"/>
          <p:cNvSpPr txBox="1">
            <a:spLocks noGrp="1"/>
          </p:cNvSpPr>
          <p:nvPr>
            <p:ph type="body" idx="1"/>
          </p:nvPr>
        </p:nvSpPr>
        <p:spPr>
          <a:xfrm>
            <a:off x="623889" y="1894252"/>
            <a:ext cx="5400674" cy="4306524"/>
          </a:xfrm>
          <a:prstGeom prst="rect">
            <a:avLst/>
          </a:prstGeom>
          <a:noFill/>
          <a:ln>
            <a:noFill/>
          </a:ln>
        </p:spPr>
        <p:txBody>
          <a:bodyPr spcFirstLastPara="1" wrap="square" lIns="91425" tIns="45700" rIns="91425" bIns="45700" anchor="t" anchorCtr="0">
            <a:normAutofit/>
          </a:bodyPr>
          <a:lstStyle>
            <a:lvl1pPr marL="457200" lvl="0" indent="-330200" algn="l">
              <a:lnSpc>
                <a:spcPct val="120000"/>
              </a:lnSpc>
              <a:spcBef>
                <a:spcPts val="1000"/>
              </a:spcBef>
              <a:spcAft>
                <a:spcPts val="0"/>
              </a:spcAft>
              <a:buSzPts val="1600"/>
              <a:buChar char="•"/>
              <a:defRPr>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04800" algn="l">
              <a:lnSpc>
                <a:spcPct val="120000"/>
              </a:lnSpc>
              <a:spcBef>
                <a:spcPts val="1000"/>
              </a:spcBef>
              <a:spcAft>
                <a:spcPts val="0"/>
              </a:spcAft>
              <a:buSzPts val="1200"/>
              <a:buChar char="o"/>
              <a:defRPr>
                <a:latin typeface="Arial"/>
                <a:ea typeface="Arial"/>
                <a:cs typeface="Arial"/>
                <a:sym typeface="Arial"/>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92"/>
          <p:cNvSpPr/>
          <p:nvPr/>
        </p:nvSpPr>
        <p:spPr>
          <a:xfrm>
            <a:off x="0" y="0"/>
            <a:ext cx="142752" cy="6858000"/>
          </a:xfrm>
          <a:custGeom>
            <a:avLst/>
            <a:gdLst/>
            <a:ahLst/>
            <a:cxnLst/>
            <a:rect l="l" t="t" r="r" b="b"/>
            <a:pathLst>
              <a:path w="13004800" h="571500" extrusionOk="0">
                <a:moveTo>
                  <a:pt x="0" y="571500"/>
                </a:moveTo>
                <a:lnTo>
                  <a:pt x="13004800" y="571500"/>
                </a:lnTo>
                <a:lnTo>
                  <a:pt x="13004800" y="0"/>
                </a:lnTo>
                <a:lnTo>
                  <a:pt x="0" y="0"/>
                </a:lnTo>
                <a:lnTo>
                  <a:pt x="0" y="571500"/>
                </a:lnTo>
                <a:close/>
              </a:path>
            </a:pathLst>
          </a:custGeom>
          <a:solidFill>
            <a:srgbClr val="24D9D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92"/>
          <p:cNvSpPr txBox="1">
            <a:spLocks noGrp="1"/>
          </p:cNvSpPr>
          <p:nvPr>
            <p:ph type="title"/>
          </p:nvPr>
        </p:nvSpPr>
        <p:spPr>
          <a:xfrm>
            <a:off x="637957" y="813878"/>
            <a:ext cx="6840536" cy="32385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92"/>
          <p:cNvSpPr txBox="1">
            <a:spLocks noGrp="1"/>
          </p:cNvSpPr>
          <p:nvPr>
            <p:ph type="body" idx="3"/>
          </p:nvPr>
        </p:nvSpPr>
        <p:spPr>
          <a:xfrm>
            <a:off x="637957" y="1112676"/>
            <a:ext cx="6840536" cy="3204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1000"/>
              </a:spcBef>
              <a:spcAft>
                <a:spcPts val="0"/>
              </a:spcAft>
              <a:buSzPts val="2800"/>
              <a:buFont typeface="Arial"/>
              <a:buNone/>
              <a:defRPr sz="2800" b="1">
                <a:solidFill>
                  <a:schemeClr val="accent1"/>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o"/>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0" name="Google Shape;100;p92"/>
          <p:cNvPicPr preferRelativeResize="0"/>
          <p:nvPr/>
        </p:nvPicPr>
        <p:blipFill rotWithShape="1">
          <a:blip r:embed="rId2">
            <a:alphaModFix/>
          </a:blip>
          <a:srcRect/>
          <a:stretch/>
        </p:blipFill>
        <p:spPr>
          <a:xfrm>
            <a:off x="10436005" y="6372122"/>
            <a:ext cx="1167370" cy="3145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Orange and Purple">
  <p:cSld name="Agenda Orange and Purple">
    <p:spTree>
      <p:nvGrpSpPr>
        <p:cNvPr id="1" name="Shape 185"/>
        <p:cNvGrpSpPr/>
        <p:nvPr/>
      </p:nvGrpSpPr>
      <p:grpSpPr>
        <a:xfrm>
          <a:off x="0" y="0"/>
          <a:ext cx="0" cy="0"/>
          <a:chOff x="0" y="0"/>
          <a:chExt cx="0" cy="0"/>
        </a:xfrm>
      </p:grpSpPr>
      <p:sp>
        <p:nvSpPr>
          <p:cNvPr id="186" name="Google Shape;186;p102"/>
          <p:cNvSpPr txBox="1">
            <a:spLocks noGrp="1"/>
          </p:cNvSpPr>
          <p:nvPr>
            <p:ph type="title"/>
          </p:nvPr>
        </p:nvSpPr>
        <p:spPr>
          <a:xfrm>
            <a:off x="634929" y="814168"/>
            <a:ext cx="6840536" cy="32385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102"/>
          <p:cNvSpPr txBox="1">
            <a:spLocks noGrp="1"/>
          </p:cNvSpPr>
          <p:nvPr>
            <p:ph type="ftr" idx="11"/>
          </p:nvPr>
        </p:nvSpPr>
        <p:spPr>
          <a:xfrm>
            <a:off x="1073426" y="6200775"/>
            <a:ext cx="3657600" cy="6572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102"/>
          <p:cNvSpPr txBox="1">
            <a:spLocks noGrp="1"/>
          </p:cNvSpPr>
          <p:nvPr>
            <p:ph type="sldNum" idx="12"/>
          </p:nvPr>
        </p:nvSpPr>
        <p:spPr>
          <a:xfrm>
            <a:off x="623889" y="6200775"/>
            <a:ext cx="303038" cy="657225"/>
          </a:xfrm>
          <a:prstGeom prst="rect">
            <a:avLst/>
          </a:prstGeom>
          <a:noFill/>
          <a:ln>
            <a:noFill/>
          </a:ln>
        </p:spPr>
        <p:txBody>
          <a:bodyPr spcFirstLastPara="1" wrap="square" lIns="0" tIns="0" rIns="0" bIns="0" anchor="ctr" anchorCtr="0">
            <a:noAutofit/>
          </a:bodyPr>
          <a:lstStyle>
            <a:lvl1pPr marL="0" lvl="0" indent="0" algn="l">
              <a:spcBef>
                <a:spcPts val="0"/>
              </a:spcBef>
              <a:buNone/>
              <a:defRPr sz="1200">
                <a:solidFill>
                  <a:schemeClr val="dk1"/>
                </a:solidFill>
                <a:latin typeface="Arial"/>
                <a:ea typeface="Arial"/>
                <a:cs typeface="Arial"/>
                <a:sym typeface="Arial"/>
              </a:defRPr>
            </a:lvl1pPr>
            <a:lvl2pPr marL="0" lvl="1" indent="0" algn="l">
              <a:spcBef>
                <a:spcPts val="0"/>
              </a:spcBef>
              <a:buNone/>
              <a:defRPr sz="1200">
                <a:solidFill>
                  <a:schemeClr val="dk1"/>
                </a:solidFill>
                <a:latin typeface="Arial"/>
                <a:ea typeface="Arial"/>
                <a:cs typeface="Arial"/>
                <a:sym typeface="Arial"/>
              </a:defRPr>
            </a:lvl2pPr>
            <a:lvl3pPr marL="0" lvl="2" indent="0" algn="l">
              <a:spcBef>
                <a:spcPts val="0"/>
              </a:spcBef>
              <a:buNone/>
              <a:defRPr sz="1200">
                <a:solidFill>
                  <a:schemeClr val="dk1"/>
                </a:solidFill>
                <a:latin typeface="Arial"/>
                <a:ea typeface="Arial"/>
                <a:cs typeface="Arial"/>
                <a:sym typeface="Arial"/>
              </a:defRPr>
            </a:lvl3pPr>
            <a:lvl4pPr marL="0" lvl="3" indent="0" algn="l">
              <a:spcBef>
                <a:spcPts val="0"/>
              </a:spcBef>
              <a:buNone/>
              <a:defRPr sz="1200">
                <a:solidFill>
                  <a:schemeClr val="dk1"/>
                </a:solidFill>
                <a:latin typeface="Arial"/>
                <a:ea typeface="Arial"/>
                <a:cs typeface="Arial"/>
                <a:sym typeface="Arial"/>
              </a:defRPr>
            </a:lvl4pPr>
            <a:lvl5pPr marL="0" lvl="4" indent="0" algn="l">
              <a:spcBef>
                <a:spcPts val="0"/>
              </a:spcBef>
              <a:buNone/>
              <a:defRPr sz="1200">
                <a:solidFill>
                  <a:schemeClr val="dk1"/>
                </a:solidFill>
                <a:latin typeface="Arial"/>
                <a:ea typeface="Arial"/>
                <a:cs typeface="Arial"/>
                <a:sym typeface="Arial"/>
              </a:defRPr>
            </a:lvl5pPr>
            <a:lvl6pPr marL="0" lvl="5" indent="0" algn="l">
              <a:spcBef>
                <a:spcPts val="0"/>
              </a:spcBef>
              <a:buNone/>
              <a:defRPr sz="1200">
                <a:solidFill>
                  <a:schemeClr val="dk1"/>
                </a:solidFill>
                <a:latin typeface="Arial"/>
                <a:ea typeface="Arial"/>
                <a:cs typeface="Arial"/>
                <a:sym typeface="Arial"/>
              </a:defRPr>
            </a:lvl6pPr>
            <a:lvl7pPr marL="0" lvl="6" indent="0" algn="l">
              <a:spcBef>
                <a:spcPts val="0"/>
              </a:spcBef>
              <a:buNone/>
              <a:defRPr sz="1200">
                <a:solidFill>
                  <a:schemeClr val="dk1"/>
                </a:solidFill>
                <a:latin typeface="Arial"/>
                <a:ea typeface="Arial"/>
                <a:cs typeface="Arial"/>
                <a:sym typeface="Arial"/>
              </a:defRPr>
            </a:lvl7pPr>
            <a:lvl8pPr marL="0" lvl="7" indent="0" algn="l">
              <a:spcBef>
                <a:spcPts val="0"/>
              </a:spcBef>
              <a:buNone/>
              <a:defRPr sz="1200">
                <a:solidFill>
                  <a:schemeClr val="dk1"/>
                </a:solidFill>
                <a:latin typeface="Arial"/>
                <a:ea typeface="Arial"/>
                <a:cs typeface="Arial"/>
                <a:sym typeface="Arial"/>
              </a:defRPr>
            </a:lvl8pPr>
            <a:lvl9pPr marL="0" lvl="8" indent="0" algn="l">
              <a:spcBef>
                <a:spcPts val="0"/>
              </a:spcBef>
              <a:buNone/>
              <a:defRPr sz="12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
        <p:nvSpPr>
          <p:cNvPr id="189" name="Google Shape;189;p102"/>
          <p:cNvSpPr txBox="1">
            <a:spLocks noGrp="1"/>
          </p:cNvSpPr>
          <p:nvPr>
            <p:ph type="body" idx="1"/>
          </p:nvPr>
        </p:nvSpPr>
        <p:spPr>
          <a:xfrm>
            <a:off x="634929" y="1112966"/>
            <a:ext cx="6840536" cy="320400"/>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1000"/>
              </a:spcBef>
              <a:spcAft>
                <a:spcPts val="0"/>
              </a:spcAft>
              <a:buSzPts val="2800"/>
              <a:buFont typeface="Arial"/>
              <a:buNone/>
              <a:defRPr sz="2800" b="1">
                <a:solidFill>
                  <a:schemeClr val="accent4"/>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o"/>
              <a:defRPr/>
            </a:lvl3pPr>
            <a:lvl4pPr marL="1828800" lvl="3" indent="-342900" algn="l">
              <a:lnSpc>
                <a:spcPct val="120000"/>
              </a:lnSpc>
              <a:spcBef>
                <a:spcPts val="1000"/>
              </a:spcBef>
              <a:spcAft>
                <a:spcPts val="0"/>
              </a:spcAft>
              <a:buSzPts val="1800"/>
              <a:buChar char="•"/>
              <a:defRPr/>
            </a:lvl4pPr>
            <a:lvl5pPr marL="2286000" lvl="4" indent="-342900" algn="l">
              <a:lnSpc>
                <a:spcPct val="120000"/>
              </a:lnSpc>
              <a:spcBef>
                <a:spcPts val="10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102"/>
          <p:cNvSpPr/>
          <p:nvPr/>
        </p:nvSpPr>
        <p:spPr>
          <a:xfrm>
            <a:off x="0" y="0"/>
            <a:ext cx="142752" cy="6858000"/>
          </a:xfrm>
          <a:custGeom>
            <a:avLst/>
            <a:gdLst/>
            <a:ahLst/>
            <a:cxnLst/>
            <a:rect l="l" t="t" r="r" b="b"/>
            <a:pathLst>
              <a:path w="13004800" h="571500" extrusionOk="0">
                <a:moveTo>
                  <a:pt x="0" y="571500"/>
                </a:moveTo>
                <a:lnTo>
                  <a:pt x="13004800" y="571500"/>
                </a:lnTo>
                <a:lnTo>
                  <a:pt x="13004800" y="0"/>
                </a:lnTo>
                <a:lnTo>
                  <a:pt x="0" y="0"/>
                </a:lnTo>
                <a:lnTo>
                  <a:pt x="0" y="571500"/>
                </a:lnTo>
                <a:close/>
              </a:path>
            </a:pathLst>
          </a:custGeom>
          <a:solidFill>
            <a:schemeClr val="accent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102"/>
          <p:cNvSpPr txBox="1">
            <a:spLocks noGrp="1"/>
          </p:cNvSpPr>
          <p:nvPr>
            <p:ph type="body" idx="2"/>
          </p:nvPr>
        </p:nvSpPr>
        <p:spPr>
          <a:xfrm>
            <a:off x="1235531" y="1881188"/>
            <a:ext cx="3946069"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102"/>
          <p:cNvSpPr txBox="1">
            <a:spLocks noGrp="1"/>
          </p:cNvSpPr>
          <p:nvPr>
            <p:ph type="body" idx="3"/>
          </p:nvPr>
        </p:nvSpPr>
        <p:spPr>
          <a:xfrm>
            <a:off x="623889" y="1881188"/>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102"/>
          <p:cNvSpPr txBox="1">
            <a:spLocks noGrp="1"/>
          </p:cNvSpPr>
          <p:nvPr>
            <p:ph type="body" idx="4"/>
          </p:nvPr>
        </p:nvSpPr>
        <p:spPr>
          <a:xfrm>
            <a:off x="1235531" y="2607137"/>
            <a:ext cx="3946069"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102"/>
          <p:cNvSpPr txBox="1">
            <a:spLocks noGrp="1"/>
          </p:cNvSpPr>
          <p:nvPr>
            <p:ph type="body" idx="5"/>
          </p:nvPr>
        </p:nvSpPr>
        <p:spPr>
          <a:xfrm>
            <a:off x="623889" y="2607137"/>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02"/>
          <p:cNvSpPr txBox="1">
            <a:spLocks noGrp="1"/>
          </p:cNvSpPr>
          <p:nvPr>
            <p:ph type="body" idx="6"/>
          </p:nvPr>
        </p:nvSpPr>
        <p:spPr>
          <a:xfrm>
            <a:off x="1235531" y="3333086"/>
            <a:ext cx="3946069"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102"/>
          <p:cNvSpPr txBox="1">
            <a:spLocks noGrp="1"/>
          </p:cNvSpPr>
          <p:nvPr>
            <p:ph type="body" idx="7"/>
          </p:nvPr>
        </p:nvSpPr>
        <p:spPr>
          <a:xfrm>
            <a:off x="623889" y="3333086"/>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102"/>
          <p:cNvSpPr txBox="1">
            <a:spLocks noGrp="1"/>
          </p:cNvSpPr>
          <p:nvPr>
            <p:ph type="body" idx="8"/>
          </p:nvPr>
        </p:nvSpPr>
        <p:spPr>
          <a:xfrm>
            <a:off x="1235531" y="4059035"/>
            <a:ext cx="3946069"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 name="Google Shape;198;p102"/>
          <p:cNvSpPr txBox="1">
            <a:spLocks noGrp="1"/>
          </p:cNvSpPr>
          <p:nvPr>
            <p:ph type="body" idx="9"/>
          </p:nvPr>
        </p:nvSpPr>
        <p:spPr>
          <a:xfrm>
            <a:off x="623889" y="4059035"/>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102"/>
          <p:cNvSpPr txBox="1">
            <a:spLocks noGrp="1"/>
          </p:cNvSpPr>
          <p:nvPr>
            <p:ph type="body" idx="13"/>
          </p:nvPr>
        </p:nvSpPr>
        <p:spPr>
          <a:xfrm>
            <a:off x="1235531" y="4784984"/>
            <a:ext cx="3946069"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102"/>
          <p:cNvSpPr txBox="1">
            <a:spLocks noGrp="1"/>
          </p:cNvSpPr>
          <p:nvPr>
            <p:ph type="body" idx="14"/>
          </p:nvPr>
        </p:nvSpPr>
        <p:spPr>
          <a:xfrm>
            <a:off x="623889" y="4784984"/>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102"/>
          <p:cNvSpPr txBox="1">
            <a:spLocks noGrp="1"/>
          </p:cNvSpPr>
          <p:nvPr>
            <p:ph type="body" idx="15"/>
          </p:nvPr>
        </p:nvSpPr>
        <p:spPr>
          <a:xfrm>
            <a:off x="1235531" y="5510933"/>
            <a:ext cx="3946069"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102"/>
          <p:cNvSpPr txBox="1">
            <a:spLocks noGrp="1"/>
          </p:cNvSpPr>
          <p:nvPr>
            <p:ph type="body" idx="16"/>
          </p:nvPr>
        </p:nvSpPr>
        <p:spPr>
          <a:xfrm>
            <a:off x="623889" y="5510933"/>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102"/>
          <p:cNvSpPr txBox="1">
            <a:spLocks noGrp="1"/>
          </p:cNvSpPr>
          <p:nvPr>
            <p:ph type="body" idx="17"/>
          </p:nvPr>
        </p:nvSpPr>
        <p:spPr>
          <a:xfrm>
            <a:off x="6572899" y="1875055"/>
            <a:ext cx="394560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102"/>
          <p:cNvSpPr txBox="1">
            <a:spLocks noGrp="1"/>
          </p:cNvSpPr>
          <p:nvPr>
            <p:ph type="body" idx="18"/>
          </p:nvPr>
        </p:nvSpPr>
        <p:spPr>
          <a:xfrm>
            <a:off x="5961257" y="1875055"/>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102"/>
          <p:cNvSpPr txBox="1">
            <a:spLocks noGrp="1"/>
          </p:cNvSpPr>
          <p:nvPr>
            <p:ph type="body" idx="19"/>
          </p:nvPr>
        </p:nvSpPr>
        <p:spPr>
          <a:xfrm>
            <a:off x="6572899" y="2601004"/>
            <a:ext cx="394560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02"/>
          <p:cNvSpPr txBox="1">
            <a:spLocks noGrp="1"/>
          </p:cNvSpPr>
          <p:nvPr>
            <p:ph type="body" idx="20"/>
          </p:nvPr>
        </p:nvSpPr>
        <p:spPr>
          <a:xfrm>
            <a:off x="5961257" y="2601004"/>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102"/>
          <p:cNvSpPr txBox="1">
            <a:spLocks noGrp="1"/>
          </p:cNvSpPr>
          <p:nvPr>
            <p:ph type="body" idx="21"/>
          </p:nvPr>
        </p:nvSpPr>
        <p:spPr>
          <a:xfrm>
            <a:off x="6572899" y="3326953"/>
            <a:ext cx="394560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102"/>
          <p:cNvSpPr txBox="1">
            <a:spLocks noGrp="1"/>
          </p:cNvSpPr>
          <p:nvPr>
            <p:ph type="body" idx="22"/>
          </p:nvPr>
        </p:nvSpPr>
        <p:spPr>
          <a:xfrm>
            <a:off x="5961257" y="3326953"/>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102"/>
          <p:cNvSpPr txBox="1">
            <a:spLocks noGrp="1"/>
          </p:cNvSpPr>
          <p:nvPr>
            <p:ph type="body" idx="23"/>
          </p:nvPr>
        </p:nvSpPr>
        <p:spPr>
          <a:xfrm>
            <a:off x="6572899" y="4052902"/>
            <a:ext cx="3945600" cy="640339"/>
          </a:xfrm>
          <a:prstGeom prst="rect">
            <a:avLst/>
          </a:prstGeom>
          <a:noFill/>
          <a:ln>
            <a:noFill/>
          </a:ln>
        </p:spPr>
        <p:txBody>
          <a:bodyPr spcFirstLastPara="1" wrap="square" lIns="91425" tIns="45700" rIns="91425" bIns="45700" anchor="t" anchorCtr="0">
            <a:normAutofit/>
          </a:bodyPr>
          <a:lstStyle>
            <a:lvl1pPr marL="457200" marR="0" lvl="0" indent="-228600" algn="l">
              <a:lnSpc>
                <a:spcPct val="120000"/>
              </a:lnSpc>
              <a:spcBef>
                <a:spcPts val="1000"/>
              </a:spcBef>
              <a:spcAft>
                <a:spcPts val="0"/>
              </a:spcAft>
              <a:buClr>
                <a:srgbClr val="24D9D9"/>
              </a:buClr>
              <a:buSzPts val="1600"/>
              <a:buFont typeface="Arial"/>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102"/>
          <p:cNvSpPr txBox="1">
            <a:spLocks noGrp="1"/>
          </p:cNvSpPr>
          <p:nvPr>
            <p:ph type="body" idx="24"/>
          </p:nvPr>
        </p:nvSpPr>
        <p:spPr>
          <a:xfrm>
            <a:off x="5961257" y="4052902"/>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102"/>
          <p:cNvSpPr txBox="1">
            <a:spLocks noGrp="1"/>
          </p:cNvSpPr>
          <p:nvPr>
            <p:ph type="body" idx="25"/>
          </p:nvPr>
        </p:nvSpPr>
        <p:spPr>
          <a:xfrm>
            <a:off x="6572899" y="4778851"/>
            <a:ext cx="394560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102"/>
          <p:cNvSpPr txBox="1">
            <a:spLocks noGrp="1"/>
          </p:cNvSpPr>
          <p:nvPr>
            <p:ph type="body" idx="26"/>
          </p:nvPr>
        </p:nvSpPr>
        <p:spPr>
          <a:xfrm>
            <a:off x="5961257" y="4778851"/>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102"/>
          <p:cNvSpPr txBox="1">
            <a:spLocks noGrp="1"/>
          </p:cNvSpPr>
          <p:nvPr>
            <p:ph type="body" idx="27"/>
          </p:nvPr>
        </p:nvSpPr>
        <p:spPr>
          <a:xfrm>
            <a:off x="6572899" y="5504800"/>
            <a:ext cx="394560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0"/>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102"/>
          <p:cNvSpPr txBox="1">
            <a:spLocks noGrp="1"/>
          </p:cNvSpPr>
          <p:nvPr>
            <p:ph type="body" idx="28"/>
          </p:nvPr>
        </p:nvSpPr>
        <p:spPr>
          <a:xfrm>
            <a:off x="5961257" y="5504800"/>
            <a:ext cx="437410" cy="64033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SzPts val="1600"/>
              <a:buNone/>
              <a:defRPr b="1">
                <a:solidFill>
                  <a:schemeClr val="accent4"/>
                </a:solidFill>
              </a:defRPr>
            </a:lvl1pPr>
            <a:lvl2pPr marL="914400" lvl="1" indent="-228600" algn="l">
              <a:lnSpc>
                <a:spcPct val="120000"/>
              </a:lnSpc>
              <a:spcBef>
                <a:spcPts val="1000"/>
              </a:spcBef>
              <a:spcAft>
                <a:spcPts val="0"/>
              </a:spcAft>
              <a:buSzPts val="1400"/>
              <a:buNone/>
              <a:defRPr b="1"/>
            </a:lvl2pPr>
            <a:lvl3pPr marL="1371600" lvl="2" indent="-228600" algn="l">
              <a:lnSpc>
                <a:spcPct val="120000"/>
              </a:lnSpc>
              <a:spcBef>
                <a:spcPts val="1000"/>
              </a:spcBef>
              <a:spcAft>
                <a:spcPts val="0"/>
              </a:spcAft>
              <a:buSzPts val="1200"/>
              <a:buNone/>
              <a:defRPr b="1"/>
            </a:lvl3pPr>
            <a:lvl4pPr marL="1828800" lvl="3" indent="-228600" algn="l">
              <a:lnSpc>
                <a:spcPct val="120000"/>
              </a:lnSpc>
              <a:spcBef>
                <a:spcPts val="1000"/>
              </a:spcBef>
              <a:spcAft>
                <a:spcPts val="0"/>
              </a:spcAft>
              <a:buSzPts val="1000"/>
              <a:buNone/>
              <a:defRPr b="1"/>
            </a:lvl4pPr>
            <a:lvl5pPr marL="2286000" lvl="4" indent="-228600" algn="l">
              <a:lnSpc>
                <a:spcPct val="120000"/>
              </a:lnSpc>
              <a:spcBef>
                <a:spcPts val="1000"/>
              </a:spcBef>
              <a:spcAft>
                <a:spcPts val="0"/>
              </a:spcAft>
              <a:buSzPts val="1000"/>
              <a:buNone/>
              <a:defRPr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5" name="Google Shape;215;p102"/>
          <p:cNvPicPr preferRelativeResize="0"/>
          <p:nvPr/>
        </p:nvPicPr>
        <p:blipFill rotWithShape="1">
          <a:blip r:embed="rId2">
            <a:alphaModFix/>
          </a:blip>
          <a:srcRect/>
          <a:stretch/>
        </p:blipFill>
        <p:spPr>
          <a:xfrm>
            <a:off x="10436007" y="6372122"/>
            <a:ext cx="1167366" cy="31452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84"/>
          <p:cNvSpPr txBox="1">
            <a:spLocks noGrp="1"/>
          </p:cNvSpPr>
          <p:nvPr>
            <p:ph type="title"/>
          </p:nvPr>
        </p:nvSpPr>
        <p:spPr>
          <a:xfrm>
            <a:off x="623888" y="806268"/>
            <a:ext cx="10909300" cy="32385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2"/>
              </a:buClr>
              <a:buSzPts val="2800"/>
              <a:buFont typeface="Arial"/>
              <a:buNone/>
              <a:defRPr sz="2800" b="1" i="0" u="none" strike="noStrike" cap="none">
                <a:solidFill>
                  <a:schemeClr val="accen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4"/>
          <p:cNvSpPr txBox="1">
            <a:spLocks noGrp="1"/>
          </p:cNvSpPr>
          <p:nvPr>
            <p:ph type="ftr" idx="11"/>
          </p:nvPr>
        </p:nvSpPr>
        <p:spPr>
          <a:xfrm>
            <a:off x="1073426" y="6200775"/>
            <a:ext cx="3657600" cy="6572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84"/>
          <p:cNvSpPr txBox="1">
            <a:spLocks noGrp="1"/>
          </p:cNvSpPr>
          <p:nvPr>
            <p:ph type="sldNum" idx="12"/>
          </p:nvPr>
        </p:nvSpPr>
        <p:spPr>
          <a:xfrm>
            <a:off x="623889" y="6200775"/>
            <a:ext cx="303038" cy="657225"/>
          </a:xfrm>
          <a:prstGeom prst="rect">
            <a:avLst/>
          </a:prstGeom>
          <a:noFill/>
          <a:ln>
            <a:noFill/>
          </a:ln>
        </p:spPr>
        <p:txBody>
          <a:bodyPr spcFirstLastPara="1" wrap="square" lIns="0" tIns="0" rIns="0" bIns="0" anchor="ctr" anchorCtr="0">
            <a:noAutofit/>
          </a:bodyPr>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0" marR="0" lvl="1" indent="0" algn="l" rtl="0">
              <a:spcBef>
                <a:spcPts val="0"/>
              </a:spcBef>
              <a:buNone/>
              <a:defRPr sz="1200" b="0" i="0" u="none" strike="noStrike" cap="none">
                <a:solidFill>
                  <a:schemeClr val="dk1"/>
                </a:solidFill>
                <a:latin typeface="Arial"/>
                <a:ea typeface="Arial"/>
                <a:cs typeface="Arial"/>
                <a:sym typeface="Arial"/>
              </a:defRPr>
            </a:lvl2pPr>
            <a:lvl3pPr marL="0" marR="0" lvl="2" indent="0" algn="l" rtl="0">
              <a:spcBef>
                <a:spcPts val="0"/>
              </a:spcBef>
              <a:buNone/>
              <a:defRPr sz="1200" b="0" i="0" u="none" strike="noStrike" cap="none">
                <a:solidFill>
                  <a:schemeClr val="dk1"/>
                </a:solidFill>
                <a:latin typeface="Arial"/>
                <a:ea typeface="Arial"/>
                <a:cs typeface="Arial"/>
                <a:sym typeface="Arial"/>
              </a:defRPr>
            </a:lvl3pPr>
            <a:lvl4pPr marL="0" marR="0" lvl="3" indent="0" algn="l" rtl="0">
              <a:spcBef>
                <a:spcPts val="0"/>
              </a:spcBef>
              <a:buNone/>
              <a:defRPr sz="1200" b="0" i="0" u="none" strike="noStrike" cap="none">
                <a:solidFill>
                  <a:schemeClr val="dk1"/>
                </a:solidFill>
                <a:latin typeface="Arial"/>
                <a:ea typeface="Arial"/>
                <a:cs typeface="Arial"/>
                <a:sym typeface="Arial"/>
              </a:defRPr>
            </a:lvl4pPr>
            <a:lvl5pPr marL="0" marR="0" lvl="4" indent="0" algn="l" rtl="0">
              <a:spcBef>
                <a:spcPts val="0"/>
              </a:spcBef>
              <a:buNone/>
              <a:defRPr sz="1200" b="0" i="0" u="none" strike="noStrike" cap="none">
                <a:solidFill>
                  <a:schemeClr val="dk1"/>
                </a:solidFill>
                <a:latin typeface="Arial"/>
                <a:ea typeface="Arial"/>
                <a:cs typeface="Arial"/>
                <a:sym typeface="Arial"/>
              </a:defRPr>
            </a:lvl5pPr>
            <a:lvl6pPr marL="0" marR="0" lvl="5" indent="0" algn="l" rtl="0">
              <a:spcBef>
                <a:spcPts val="0"/>
              </a:spcBef>
              <a:buNone/>
              <a:defRPr sz="1200" b="0" i="0" u="none" strike="noStrike" cap="none">
                <a:solidFill>
                  <a:schemeClr val="dk1"/>
                </a:solidFill>
                <a:latin typeface="Arial"/>
                <a:ea typeface="Arial"/>
                <a:cs typeface="Arial"/>
                <a:sym typeface="Arial"/>
              </a:defRPr>
            </a:lvl6pPr>
            <a:lvl7pPr marL="0" marR="0" lvl="6" indent="0" algn="l" rtl="0">
              <a:spcBef>
                <a:spcPts val="0"/>
              </a:spcBef>
              <a:buNone/>
              <a:defRPr sz="1200" b="0" i="0" u="none" strike="noStrike" cap="none">
                <a:solidFill>
                  <a:schemeClr val="dk1"/>
                </a:solidFill>
                <a:latin typeface="Arial"/>
                <a:ea typeface="Arial"/>
                <a:cs typeface="Arial"/>
                <a:sym typeface="Arial"/>
              </a:defRPr>
            </a:lvl7pPr>
            <a:lvl8pPr marL="0" marR="0" lvl="7" indent="0" algn="l" rtl="0">
              <a:spcBef>
                <a:spcPts val="0"/>
              </a:spcBef>
              <a:buNone/>
              <a:defRPr sz="1200" b="0" i="0" u="none" strike="noStrike" cap="none">
                <a:solidFill>
                  <a:schemeClr val="dk1"/>
                </a:solidFill>
                <a:latin typeface="Arial"/>
                <a:ea typeface="Arial"/>
                <a:cs typeface="Arial"/>
                <a:sym typeface="Arial"/>
              </a:defRPr>
            </a:lvl8pPr>
            <a:lvl9pPr marL="0" marR="0" lvl="8" indent="0" algn="l" rtl="0">
              <a:spcBef>
                <a:spcPts val="0"/>
              </a:spcBef>
              <a:buNone/>
              <a:defRPr sz="12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a:t>
            </a:fld>
            <a:endParaRPr/>
          </a:p>
        </p:txBody>
      </p:sp>
      <p:sp>
        <p:nvSpPr>
          <p:cNvPr id="13" name="Google Shape;13;p84"/>
          <p:cNvSpPr txBox="1">
            <a:spLocks noGrp="1"/>
          </p:cNvSpPr>
          <p:nvPr>
            <p:ph type="body" idx="1"/>
          </p:nvPr>
        </p:nvSpPr>
        <p:spPr>
          <a:xfrm>
            <a:off x="623888" y="1881188"/>
            <a:ext cx="10909300" cy="4319587"/>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20000"/>
              </a:lnSpc>
              <a:spcBef>
                <a:spcPts val="1000"/>
              </a:spcBef>
              <a:spcAft>
                <a:spcPts val="0"/>
              </a:spcAft>
              <a:buClr>
                <a:srgbClr val="24D9D9"/>
              </a:buClr>
              <a:buSzPts val="1600"/>
              <a:buFont typeface="Arial"/>
              <a:buChar char="•"/>
              <a:defRPr sz="1600" b="0" i="0" u="none" strike="noStrike" cap="none">
                <a:solidFill>
                  <a:srgbClr val="555772"/>
                </a:solidFill>
                <a:latin typeface="Arial"/>
                <a:ea typeface="Arial"/>
                <a:cs typeface="Arial"/>
                <a:sym typeface="Arial"/>
              </a:defRPr>
            </a:lvl1pPr>
            <a:lvl2pPr marL="914400" marR="0" lvl="1" indent="-317500" algn="l" rtl="0">
              <a:lnSpc>
                <a:spcPct val="120000"/>
              </a:lnSpc>
              <a:spcBef>
                <a:spcPts val="1000"/>
              </a:spcBef>
              <a:spcAft>
                <a:spcPts val="0"/>
              </a:spcAft>
              <a:buClr>
                <a:srgbClr val="24D9D9"/>
              </a:buClr>
              <a:buSzPts val="1400"/>
              <a:buFont typeface="Arial"/>
              <a:buChar char="‒"/>
              <a:defRPr sz="1400" b="0" i="0" u="none" strike="noStrike" cap="none">
                <a:solidFill>
                  <a:srgbClr val="555772"/>
                </a:solidFill>
                <a:latin typeface="Helvetica Neue"/>
                <a:ea typeface="Helvetica Neue"/>
                <a:cs typeface="Helvetica Neue"/>
                <a:sym typeface="Helvetica Neue"/>
              </a:defRPr>
            </a:lvl2pPr>
            <a:lvl3pPr marL="1371600" marR="0" lvl="2" indent="-304800" algn="l" rtl="0">
              <a:lnSpc>
                <a:spcPct val="120000"/>
              </a:lnSpc>
              <a:spcBef>
                <a:spcPts val="1000"/>
              </a:spcBef>
              <a:spcAft>
                <a:spcPts val="0"/>
              </a:spcAft>
              <a:buClr>
                <a:srgbClr val="24D9D9"/>
              </a:buClr>
              <a:buSzPts val="1200"/>
              <a:buFont typeface="Courier New"/>
              <a:buChar char="o"/>
              <a:defRPr sz="1200" b="0" i="0" u="none" strike="noStrike" cap="none">
                <a:solidFill>
                  <a:srgbClr val="555772"/>
                </a:solidFill>
                <a:latin typeface="Arial"/>
                <a:ea typeface="Arial"/>
                <a:cs typeface="Arial"/>
                <a:sym typeface="Arial"/>
              </a:defRPr>
            </a:lvl3pPr>
            <a:lvl4pPr marL="1828800" marR="0" lvl="3" indent="-292100" algn="l" rtl="0">
              <a:lnSpc>
                <a:spcPct val="120000"/>
              </a:lnSpc>
              <a:spcBef>
                <a:spcPts val="1000"/>
              </a:spcBef>
              <a:spcAft>
                <a:spcPts val="0"/>
              </a:spcAft>
              <a:buClr>
                <a:srgbClr val="24D9D9"/>
              </a:buClr>
              <a:buSzPts val="1000"/>
              <a:buFont typeface="Arial"/>
              <a:buChar char="•"/>
              <a:defRPr sz="1000" b="0" i="0" u="none" strike="noStrike" cap="none">
                <a:solidFill>
                  <a:srgbClr val="555772"/>
                </a:solidFill>
                <a:latin typeface="Helvetica Neue"/>
                <a:ea typeface="Helvetica Neue"/>
                <a:cs typeface="Helvetica Neue"/>
                <a:sym typeface="Helvetica Neue"/>
              </a:defRPr>
            </a:lvl4pPr>
            <a:lvl5pPr marL="2286000" marR="0" lvl="4" indent="-292100" algn="l" rtl="0">
              <a:lnSpc>
                <a:spcPct val="120000"/>
              </a:lnSpc>
              <a:spcBef>
                <a:spcPts val="1000"/>
              </a:spcBef>
              <a:spcAft>
                <a:spcPts val="0"/>
              </a:spcAft>
              <a:buClr>
                <a:srgbClr val="24D9D9"/>
              </a:buClr>
              <a:buSzPts val="1000"/>
              <a:buFont typeface="Arial"/>
              <a:buChar char="•"/>
              <a:defRPr sz="1000" b="0" i="0" u="none" strike="noStrike" cap="none">
                <a:solidFill>
                  <a:srgbClr val="555772"/>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6" r:id="rId2"/>
    <p:sldLayoutId id="2147483666"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04">
          <p15:clr>
            <a:srgbClr val="000000"/>
          </p15:clr>
        </p15:guide>
        <p15:guide id="2" pos="393">
          <p15:clr>
            <a:srgbClr val="000000"/>
          </p15:clr>
        </p15:guide>
        <p15:guide id="3" orient="horz" pos="3906">
          <p15:clr>
            <a:srgbClr val="000000"/>
          </p15:clr>
        </p15:guide>
        <p15:guide id="4" pos="7265">
          <p15:clr>
            <a:srgbClr val="000000"/>
          </p15:clr>
        </p15:guide>
        <p15:guide id="5" orient="horz" pos="1185">
          <p15:clr>
            <a:srgbClr val="000000"/>
          </p15:clr>
        </p15:guide>
        <p15:guide id="6" pos="2116">
          <p15:clr>
            <a:srgbClr val="A4A3A4"/>
          </p15:clr>
        </p15:guide>
        <p15:guide id="7" pos="3840">
          <p15:clr>
            <a:srgbClr val="A4A3A4"/>
          </p15:clr>
        </p15:guide>
        <p15:guide id="8" pos="5564">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
          <p:cNvSpPr txBox="1">
            <a:spLocks noGrp="1"/>
          </p:cNvSpPr>
          <p:nvPr>
            <p:ph type="title"/>
          </p:nvPr>
        </p:nvSpPr>
        <p:spPr>
          <a:xfrm>
            <a:off x="745037" y="2429068"/>
            <a:ext cx="9685200" cy="769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5400"/>
              <a:buFont typeface="Arial"/>
              <a:buNone/>
            </a:pPr>
            <a:r>
              <a:rPr lang="en-GB" dirty="0">
                <a:latin typeface="Visuelt" pitchFamily="2" charset="77"/>
              </a:rPr>
              <a:t>12 Factor Terraform</a:t>
            </a:r>
            <a:endParaRPr dirty="0">
              <a:latin typeface="Visuelt" pitchFamily="2" charset="77"/>
            </a:endParaRPr>
          </a:p>
        </p:txBody>
      </p:sp>
      <p:sp>
        <p:nvSpPr>
          <p:cNvPr id="671" name="Google Shape;671;p1"/>
          <p:cNvSpPr txBox="1">
            <a:spLocks noGrp="1"/>
          </p:cNvSpPr>
          <p:nvPr>
            <p:ph type="body" idx="1"/>
          </p:nvPr>
        </p:nvSpPr>
        <p:spPr>
          <a:xfrm>
            <a:off x="1365787" y="3639871"/>
            <a:ext cx="9685200" cy="780900"/>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SzPts val="5400"/>
              <a:buNone/>
            </a:pPr>
            <a:r>
              <a:rPr lang="en-GB" sz="3000" b="0" dirty="0">
                <a:latin typeface="Visuelt" pitchFamily="2" charset="77"/>
              </a:rPr>
              <a:t>Richard Vodden, Babylon Health</a:t>
            </a:r>
          </a:p>
          <a:p>
            <a:pPr marL="0" lvl="0" indent="0" algn="l" rtl="0">
              <a:lnSpc>
                <a:spcPct val="120000"/>
              </a:lnSpc>
              <a:spcBef>
                <a:spcPts val="0"/>
              </a:spcBef>
              <a:spcAft>
                <a:spcPts val="0"/>
              </a:spcAft>
              <a:buSzPts val="5400"/>
              <a:buNone/>
            </a:pPr>
            <a:r>
              <a:rPr lang="en-GB" sz="3000" b="0" dirty="0">
                <a:latin typeface="Visuelt" pitchFamily="2" charset="77"/>
              </a:rPr>
              <a:t>24</a:t>
            </a:r>
            <a:r>
              <a:rPr lang="en-GB" sz="3000" b="0" baseline="30000" dirty="0">
                <a:latin typeface="Visuelt" pitchFamily="2" charset="77"/>
              </a:rPr>
              <a:t>th</a:t>
            </a:r>
            <a:r>
              <a:rPr lang="en-GB" sz="3000" b="0" dirty="0">
                <a:latin typeface="Visuelt" pitchFamily="2" charset="77"/>
              </a:rPr>
              <a:t> June 2020</a:t>
            </a:r>
            <a:endParaRPr sz="3000" b="0" dirty="0">
              <a:latin typeface="Visuelt" pitchFamily="2" charset="77"/>
            </a:endParaRPr>
          </a:p>
        </p:txBody>
      </p:sp>
      <p:grpSp>
        <p:nvGrpSpPr>
          <p:cNvPr id="19" name="Group 18">
            <a:extLst>
              <a:ext uri="{FF2B5EF4-FFF2-40B4-BE49-F238E27FC236}">
                <a16:creationId xmlns:a16="http://schemas.microsoft.com/office/drawing/2014/main" id="{ED9DEA92-50B3-424B-9954-E469A0ED37D2}"/>
              </a:ext>
            </a:extLst>
          </p:cNvPr>
          <p:cNvGrpSpPr/>
          <p:nvPr/>
        </p:nvGrpSpPr>
        <p:grpSpPr>
          <a:xfrm>
            <a:off x="631440" y="1699873"/>
            <a:ext cx="1024560" cy="1488960"/>
            <a:chOff x="631440" y="1699873"/>
            <a:chExt cx="1024560" cy="148896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CF064A7-ABCD-614B-87CF-564863E7C6EF}"/>
                    </a:ext>
                  </a:extLst>
                </p14:cNvPr>
                <p14:cNvContentPartPr/>
                <p14:nvPr/>
              </p14:nvContentPartPr>
              <p14:xfrm>
                <a:off x="668880" y="2283793"/>
                <a:ext cx="803880" cy="905040"/>
              </p14:xfrm>
            </p:contentPart>
          </mc:Choice>
          <mc:Fallback>
            <p:pic>
              <p:nvPicPr>
                <p:cNvPr id="2" name="Ink 1">
                  <a:extLst>
                    <a:ext uri="{FF2B5EF4-FFF2-40B4-BE49-F238E27FC236}">
                      <a16:creationId xmlns:a16="http://schemas.microsoft.com/office/drawing/2014/main" id="{ACF064A7-ABCD-614B-87CF-564863E7C6EF}"/>
                    </a:ext>
                  </a:extLst>
                </p:cNvPr>
                <p:cNvPicPr/>
                <p:nvPr/>
              </p:nvPicPr>
              <p:blipFill>
                <a:blip r:embed="rId4"/>
                <a:stretch>
                  <a:fillRect/>
                </a:stretch>
              </p:blipFill>
              <p:spPr>
                <a:xfrm>
                  <a:off x="660240" y="2275153"/>
                  <a:ext cx="821520" cy="922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2511D4B-7DF6-EB44-8A51-35925F4971DA}"/>
                    </a:ext>
                  </a:extLst>
                </p14:cNvPr>
                <p14:cNvContentPartPr/>
                <p14:nvPr/>
              </p14:nvContentPartPr>
              <p14:xfrm>
                <a:off x="631440" y="2421673"/>
                <a:ext cx="1024560" cy="727920"/>
              </p14:xfrm>
            </p:contentPart>
          </mc:Choice>
          <mc:Fallback>
            <p:pic>
              <p:nvPicPr>
                <p:cNvPr id="3" name="Ink 2">
                  <a:extLst>
                    <a:ext uri="{FF2B5EF4-FFF2-40B4-BE49-F238E27FC236}">
                      <a16:creationId xmlns:a16="http://schemas.microsoft.com/office/drawing/2014/main" id="{A2511D4B-7DF6-EB44-8A51-35925F4971DA}"/>
                    </a:ext>
                  </a:extLst>
                </p:cNvPr>
                <p:cNvPicPr/>
                <p:nvPr/>
              </p:nvPicPr>
              <p:blipFill>
                <a:blip r:embed="rId6"/>
                <a:stretch>
                  <a:fillRect/>
                </a:stretch>
              </p:blipFill>
              <p:spPr>
                <a:xfrm>
                  <a:off x="622440" y="2412673"/>
                  <a:ext cx="1042200" cy="745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CC5D402F-2B8F-E548-A172-948C841F0D4B}"/>
                    </a:ext>
                  </a:extLst>
                </p14:cNvPr>
                <p14:cNvContentPartPr/>
                <p14:nvPr/>
              </p14:nvContentPartPr>
              <p14:xfrm>
                <a:off x="870840" y="1699873"/>
                <a:ext cx="411480" cy="532080"/>
              </p14:xfrm>
            </p:contentPart>
          </mc:Choice>
          <mc:Fallback>
            <p:pic>
              <p:nvPicPr>
                <p:cNvPr id="18" name="Ink 17">
                  <a:extLst>
                    <a:ext uri="{FF2B5EF4-FFF2-40B4-BE49-F238E27FC236}">
                      <a16:creationId xmlns:a16="http://schemas.microsoft.com/office/drawing/2014/main" id="{CC5D402F-2B8F-E548-A172-948C841F0D4B}"/>
                    </a:ext>
                  </a:extLst>
                </p:cNvPr>
                <p:cNvPicPr/>
                <p:nvPr/>
              </p:nvPicPr>
              <p:blipFill>
                <a:blip r:embed="rId8"/>
                <a:stretch>
                  <a:fillRect/>
                </a:stretch>
              </p:blipFill>
              <p:spPr>
                <a:xfrm>
                  <a:off x="861840" y="1691233"/>
                  <a:ext cx="429120" cy="549720"/>
                </a:xfrm>
                <a:prstGeom prst="rect">
                  <a:avLst/>
                </a:prstGeom>
              </p:spPr>
            </p:pic>
          </mc:Fallback>
        </mc:AlternateContent>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How Babylon solved this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10</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The four layer hierarchy </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
        <p:nvSpPr>
          <p:cNvPr id="5" name="Rounded Rectangle 4">
            <a:extLst>
              <a:ext uri="{FF2B5EF4-FFF2-40B4-BE49-F238E27FC236}">
                <a16:creationId xmlns:a16="http://schemas.microsoft.com/office/drawing/2014/main" id="{2EEF3F5C-A871-FE47-B89C-7E61DCDD527E}"/>
              </a:ext>
            </a:extLst>
          </p:cNvPr>
          <p:cNvSpPr/>
          <p:nvPr/>
        </p:nvSpPr>
        <p:spPr>
          <a:xfrm>
            <a:off x="1703621" y="2036373"/>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Environment</a:t>
            </a:r>
          </a:p>
        </p:txBody>
      </p:sp>
      <p:sp>
        <p:nvSpPr>
          <p:cNvPr id="15" name="Rounded Rectangle 14">
            <a:extLst>
              <a:ext uri="{FF2B5EF4-FFF2-40B4-BE49-F238E27FC236}">
                <a16:creationId xmlns:a16="http://schemas.microsoft.com/office/drawing/2014/main" id="{075A556C-B3AA-6741-BFA8-8784CD74F9F6}"/>
              </a:ext>
            </a:extLst>
          </p:cNvPr>
          <p:cNvSpPr/>
          <p:nvPr/>
        </p:nvSpPr>
        <p:spPr>
          <a:xfrm>
            <a:off x="1703621" y="3101546"/>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Service</a:t>
            </a:r>
          </a:p>
        </p:txBody>
      </p:sp>
      <p:sp>
        <p:nvSpPr>
          <p:cNvPr id="16" name="Rounded Rectangle 15">
            <a:extLst>
              <a:ext uri="{FF2B5EF4-FFF2-40B4-BE49-F238E27FC236}">
                <a16:creationId xmlns:a16="http://schemas.microsoft.com/office/drawing/2014/main" id="{EA36F8B0-48F1-B640-86AF-0481DF092C23}"/>
              </a:ext>
            </a:extLst>
          </p:cNvPr>
          <p:cNvSpPr/>
          <p:nvPr/>
        </p:nvSpPr>
        <p:spPr>
          <a:xfrm>
            <a:off x="1703621" y="4166719"/>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Component</a:t>
            </a:r>
          </a:p>
        </p:txBody>
      </p:sp>
      <p:sp>
        <p:nvSpPr>
          <p:cNvPr id="17" name="Rounded Rectangle 16">
            <a:extLst>
              <a:ext uri="{FF2B5EF4-FFF2-40B4-BE49-F238E27FC236}">
                <a16:creationId xmlns:a16="http://schemas.microsoft.com/office/drawing/2014/main" id="{D605F9B7-86FB-3C45-805B-58B4E7627AA9}"/>
              </a:ext>
            </a:extLst>
          </p:cNvPr>
          <p:cNvSpPr/>
          <p:nvPr/>
        </p:nvSpPr>
        <p:spPr>
          <a:xfrm>
            <a:off x="1703621" y="5231892"/>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Module</a:t>
            </a:r>
          </a:p>
        </p:txBody>
      </p:sp>
      <p:sp>
        <p:nvSpPr>
          <p:cNvPr id="2" name="TextBox 1">
            <a:extLst>
              <a:ext uri="{FF2B5EF4-FFF2-40B4-BE49-F238E27FC236}">
                <a16:creationId xmlns:a16="http://schemas.microsoft.com/office/drawing/2014/main" id="{271B1D6C-5F85-0842-8F6C-21125C1AFE91}"/>
              </a:ext>
            </a:extLst>
          </p:cNvPr>
          <p:cNvSpPr txBox="1"/>
          <p:nvPr/>
        </p:nvSpPr>
        <p:spPr>
          <a:xfrm>
            <a:off x="4052724" y="5260634"/>
            <a:ext cx="7648832" cy="646331"/>
          </a:xfrm>
          <a:prstGeom prst="rect">
            <a:avLst/>
          </a:prstGeom>
          <a:noFill/>
        </p:spPr>
        <p:txBody>
          <a:bodyPr wrap="square" rtlCol="0">
            <a:spAutoFit/>
          </a:bodyPr>
          <a:lstStyle/>
          <a:p>
            <a:r>
              <a:rPr lang="en-US" sz="1800" dirty="0">
                <a:latin typeface="Visuelt Light" panose="02000506030000020004" pitchFamily="2" charset="77"/>
              </a:rPr>
              <a:t>There is a 1:1 relationship between modules and cloud resources types. The module enforces naming conventions, tagging, and opinions.</a:t>
            </a:r>
          </a:p>
        </p:txBody>
      </p:sp>
      <p:sp>
        <p:nvSpPr>
          <p:cNvPr id="11" name="TextBox 10">
            <a:extLst>
              <a:ext uri="{FF2B5EF4-FFF2-40B4-BE49-F238E27FC236}">
                <a16:creationId xmlns:a16="http://schemas.microsoft.com/office/drawing/2014/main" id="{63036160-A0F1-B141-BC0A-3B6D7332AB59}"/>
              </a:ext>
            </a:extLst>
          </p:cNvPr>
          <p:cNvSpPr txBox="1"/>
          <p:nvPr/>
        </p:nvSpPr>
        <p:spPr>
          <a:xfrm>
            <a:off x="4052724" y="4175296"/>
            <a:ext cx="7648832" cy="646331"/>
          </a:xfrm>
          <a:prstGeom prst="rect">
            <a:avLst/>
          </a:prstGeom>
          <a:noFill/>
        </p:spPr>
        <p:txBody>
          <a:bodyPr wrap="square" rtlCol="0">
            <a:spAutoFit/>
          </a:bodyPr>
          <a:lstStyle/>
          <a:p>
            <a:r>
              <a:rPr lang="en-US" sz="1800" dirty="0">
                <a:latin typeface="Visuelt Light" panose="02000506030000020004" pitchFamily="2" charset="77"/>
              </a:rPr>
              <a:t>A component is a collection of cloud resources (i.e. modules) which combine do deliver some end to end value.</a:t>
            </a:r>
          </a:p>
        </p:txBody>
      </p:sp>
      <p:sp>
        <p:nvSpPr>
          <p:cNvPr id="12" name="TextBox 11">
            <a:extLst>
              <a:ext uri="{FF2B5EF4-FFF2-40B4-BE49-F238E27FC236}">
                <a16:creationId xmlns:a16="http://schemas.microsoft.com/office/drawing/2014/main" id="{6BDD52CB-CC25-854D-8585-9CC91F098A95}"/>
              </a:ext>
            </a:extLst>
          </p:cNvPr>
          <p:cNvSpPr txBox="1"/>
          <p:nvPr/>
        </p:nvSpPr>
        <p:spPr>
          <a:xfrm>
            <a:off x="4052724" y="3101546"/>
            <a:ext cx="7648832" cy="646331"/>
          </a:xfrm>
          <a:prstGeom prst="rect">
            <a:avLst/>
          </a:prstGeom>
          <a:noFill/>
        </p:spPr>
        <p:txBody>
          <a:bodyPr wrap="square" rtlCol="0">
            <a:spAutoFit/>
          </a:bodyPr>
          <a:lstStyle/>
          <a:p>
            <a:r>
              <a:rPr lang="en-US" sz="1800" dirty="0">
                <a:latin typeface="Visuelt Light" panose="02000506030000020004" pitchFamily="2" charset="77"/>
              </a:rPr>
              <a:t>A service is the declaration of the components used by a particular “app”, along with any non-environment specific configuration.</a:t>
            </a:r>
          </a:p>
        </p:txBody>
      </p:sp>
      <p:sp>
        <p:nvSpPr>
          <p:cNvPr id="13" name="TextBox 12">
            <a:extLst>
              <a:ext uri="{FF2B5EF4-FFF2-40B4-BE49-F238E27FC236}">
                <a16:creationId xmlns:a16="http://schemas.microsoft.com/office/drawing/2014/main" id="{29C03F22-7529-874C-BDBE-76B32352FFB2}"/>
              </a:ext>
            </a:extLst>
          </p:cNvPr>
          <p:cNvSpPr txBox="1"/>
          <p:nvPr/>
        </p:nvSpPr>
        <p:spPr>
          <a:xfrm>
            <a:off x="4052724" y="2040661"/>
            <a:ext cx="7648832" cy="646331"/>
          </a:xfrm>
          <a:prstGeom prst="rect">
            <a:avLst/>
          </a:prstGeom>
          <a:noFill/>
        </p:spPr>
        <p:txBody>
          <a:bodyPr wrap="square" rtlCol="0">
            <a:spAutoFit/>
          </a:bodyPr>
          <a:lstStyle/>
          <a:p>
            <a:r>
              <a:rPr lang="en-US" sz="1800" dirty="0">
                <a:latin typeface="Visuelt Light" panose="02000506030000020004" pitchFamily="2" charset="77"/>
              </a:rPr>
              <a:t>An environment is a collection of Services which are combined together to support a set of microservices delivering real functionality.</a:t>
            </a:r>
          </a:p>
        </p:txBody>
      </p:sp>
    </p:spTree>
    <p:extLst>
      <p:ext uri="{BB962C8B-B14F-4D97-AF65-F5344CB8AC3E}">
        <p14:creationId xmlns:p14="http://schemas.microsoft.com/office/powerpoint/2010/main" val="253105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How Babylon solved this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11</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The four layer hierarchy </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
        <p:nvSpPr>
          <p:cNvPr id="5" name="Rounded Rectangle 4">
            <a:extLst>
              <a:ext uri="{FF2B5EF4-FFF2-40B4-BE49-F238E27FC236}">
                <a16:creationId xmlns:a16="http://schemas.microsoft.com/office/drawing/2014/main" id="{2EEF3F5C-A871-FE47-B89C-7E61DCDD527E}"/>
              </a:ext>
            </a:extLst>
          </p:cNvPr>
          <p:cNvSpPr/>
          <p:nvPr/>
        </p:nvSpPr>
        <p:spPr>
          <a:xfrm>
            <a:off x="1282874" y="2013138"/>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14" name="Rounded Rectangle 13">
            <a:extLst>
              <a:ext uri="{FF2B5EF4-FFF2-40B4-BE49-F238E27FC236}">
                <a16:creationId xmlns:a16="http://schemas.microsoft.com/office/drawing/2014/main" id="{259D6259-73F5-4D44-B197-280D9379FA07}"/>
              </a:ext>
            </a:extLst>
          </p:cNvPr>
          <p:cNvSpPr/>
          <p:nvPr/>
        </p:nvSpPr>
        <p:spPr>
          <a:xfrm>
            <a:off x="2285280" y="2013138"/>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18" name="Rounded Rectangle 17">
            <a:extLst>
              <a:ext uri="{FF2B5EF4-FFF2-40B4-BE49-F238E27FC236}">
                <a16:creationId xmlns:a16="http://schemas.microsoft.com/office/drawing/2014/main" id="{52D56192-6D89-4849-8B45-9807DE43EF24}"/>
              </a:ext>
            </a:extLst>
          </p:cNvPr>
          <p:cNvSpPr/>
          <p:nvPr/>
        </p:nvSpPr>
        <p:spPr>
          <a:xfrm>
            <a:off x="3708433" y="2036373"/>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19" name="Rounded Rectangle 18">
            <a:extLst>
              <a:ext uri="{FF2B5EF4-FFF2-40B4-BE49-F238E27FC236}">
                <a16:creationId xmlns:a16="http://schemas.microsoft.com/office/drawing/2014/main" id="{8736B311-D986-A042-8DB6-F1910EC5309E}"/>
              </a:ext>
            </a:extLst>
          </p:cNvPr>
          <p:cNvSpPr/>
          <p:nvPr/>
        </p:nvSpPr>
        <p:spPr>
          <a:xfrm>
            <a:off x="4750121" y="2033881"/>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20" name="Rounded Rectangle 19">
            <a:extLst>
              <a:ext uri="{FF2B5EF4-FFF2-40B4-BE49-F238E27FC236}">
                <a16:creationId xmlns:a16="http://schemas.microsoft.com/office/drawing/2014/main" id="{E7214449-81B6-4A42-8E47-7781633674FA}"/>
              </a:ext>
            </a:extLst>
          </p:cNvPr>
          <p:cNvSpPr/>
          <p:nvPr/>
        </p:nvSpPr>
        <p:spPr>
          <a:xfrm>
            <a:off x="5752527" y="2033881"/>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21" name="Rounded Rectangle 20">
            <a:extLst>
              <a:ext uri="{FF2B5EF4-FFF2-40B4-BE49-F238E27FC236}">
                <a16:creationId xmlns:a16="http://schemas.microsoft.com/office/drawing/2014/main" id="{3546C812-E32D-E440-88A0-95A7FEE4674E}"/>
              </a:ext>
            </a:extLst>
          </p:cNvPr>
          <p:cNvSpPr/>
          <p:nvPr/>
        </p:nvSpPr>
        <p:spPr>
          <a:xfrm>
            <a:off x="6754933" y="2033881"/>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22" name="Rounded Rectangle 21">
            <a:extLst>
              <a:ext uri="{FF2B5EF4-FFF2-40B4-BE49-F238E27FC236}">
                <a16:creationId xmlns:a16="http://schemas.microsoft.com/office/drawing/2014/main" id="{5CFF2054-B41D-6D42-BBEA-D6D1C558EB3A}"/>
              </a:ext>
            </a:extLst>
          </p:cNvPr>
          <p:cNvSpPr/>
          <p:nvPr/>
        </p:nvSpPr>
        <p:spPr>
          <a:xfrm>
            <a:off x="2123939" y="3405765"/>
            <a:ext cx="1016272" cy="12186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Elastic Search</a:t>
            </a:r>
          </a:p>
          <a:p>
            <a:pPr algn="ctr"/>
            <a:r>
              <a:rPr lang="en-GB" dirty="0">
                <a:latin typeface="Visuelt Light" panose="02000506030000020004" pitchFamily="2" charset="77"/>
              </a:rPr>
              <a:t>v2.3</a:t>
            </a:r>
            <a:endParaRPr lang="en-US" dirty="0">
              <a:latin typeface="Visuelt Light" panose="02000506030000020004" pitchFamily="2" charset="77"/>
            </a:endParaRPr>
          </a:p>
        </p:txBody>
      </p:sp>
      <p:sp>
        <p:nvSpPr>
          <p:cNvPr id="23" name="Rounded Rectangle 22">
            <a:extLst>
              <a:ext uri="{FF2B5EF4-FFF2-40B4-BE49-F238E27FC236}">
                <a16:creationId xmlns:a16="http://schemas.microsoft.com/office/drawing/2014/main" id="{3AD2B8C8-89D9-044C-9DE1-EBA803920D94}"/>
              </a:ext>
            </a:extLst>
          </p:cNvPr>
          <p:cNvSpPr/>
          <p:nvPr/>
        </p:nvSpPr>
        <p:spPr>
          <a:xfrm>
            <a:off x="5258257" y="3429000"/>
            <a:ext cx="693590" cy="12186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DB</a:t>
            </a:r>
          </a:p>
          <a:p>
            <a:pPr algn="ctr"/>
            <a:r>
              <a:rPr lang="en-GB" dirty="0">
                <a:latin typeface="Visuelt Light" panose="02000506030000020004" pitchFamily="2" charset="77"/>
              </a:rPr>
              <a:t>v1.1</a:t>
            </a:r>
            <a:endParaRPr lang="en-US" dirty="0">
              <a:latin typeface="Visuelt Light" panose="02000506030000020004" pitchFamily="2" charset="77"/>
            </a:endParaRPr>
          </a:p>
        </p:txBody>
      </p:sp>
      <p:sp>
        <p:nvSpPr>
          <p:cNvPr id="24" name="Rounded Rectangle 23">
            <a:extLst>
              <a:ext uri="{FF2B5EF4-FFF2-40B4-BE49-F238E27FC236}">
                <a16:creationId xmlns:a16="http://schemas.microsoft.com/office/drawing/2014/main" id="{B3A53841-D2FD-2A46-BF7A-AA84088FDC08}"/>
              </a:ext>
            </a:extLst>
          </p:cNvPr>
          <p:cNvSpPr/>
          <p:nvPr/>
        </p:nvSpPr>
        <p:spPr>
          <a:xfrm>
            <a:off x="6144625" y="3428999"/>
            <a:ext cx="784197" cy="121866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Redis</a:t>
            </a:r>
          </a:p>
          <a:p>
            <a:pPr algn="ctr"/>
            <a:r>
              <a:rPr lang="en-GB" dirty="0">
                <a:latin typeface="Visuelt Light" panose="02000506030000020004" pitchFamily="2" charset="77"/>
              </a:rPr>
              <a:t>v0.2</a:t>
            </a:r>
            <a:endParaRPr lang="en-US" dirty="0">
              <a:latin typeface="Visuelt Light" panose="02000506030000020004" pitchFamily="2" charset="77"/>
            </a:endParaRPr>
          </a:p>
        </p:txBody>
      </p:sp>
      <p:cxnSp>
        <p:nvCxnSpPr>
          <p:cNvPr id="4" name="Straight Arrow Connector 3">
            <a:extLst>
              <a:ext uri="{FF2B5EF4-FFF2-40B4-BE49-F238E27FC236}">
                <a16:creationId xmlns:a16="http://schemas.microsoft.com/office/drawing/2014/main" id="{8687F4FE-C2A9-574B-BB3A-447C8BEF632E}"/>
              </a:ext>
            </a:extLst>
          </p:cNvPr>
          <p:cNvCxnSpPr>
            <a:cxnSpLocks/>
            <a:stCxn id="14" idx="2"/>
            <a:endCxn id="22" idx="0"/>
          </p:cNvCxnSpPr>
          <p:nvPr/>
        </p:nvCxnSpPr>
        <p:spPr>
          <a:xfrm>
            <a:off x="2632075" y="2668046"/>
            <a:ext cx="0" cy="73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70162CF-ED41-1A4F-BED4-090DBA971079}"/>
              </a:ext>
            </a:extLst>
          </p:cNvPr>
          <p:cNvCxnSpPr>
            <a:cxnSpLocks/>
            <a:stCxn id="20" idx="2"/>
            <a:endCxn id="24" idx="0"/>
          </p:cNvCxnSpPr>
          <p:nvPr/>
        </p:nvCxnSpPr>
        <p:spPr>
          <a:xfrm>
            <a:off x="6099322" y="2688789"/>
            <a:ext cx="437402" cy="740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23FE43B-DC97-4648-91AD-092ABCE69B0D}"/>
              </a:ext>
            </a:extLst>
          </p:cNvPr>
          <p:cNvCxnSpPr>
            <a:cxnSpLocks/>
            <a:stCxn id="20" idx="2"/>
            <a:endCxn id="23" idx="0"/>
          </p:cNvCxnSpPr>
          <p:nvPr/>
        </p:nvCxnSpPr>
        <p:spPr>
          <a:xfrm flipH="1">
            <a:off x="5605052" y="2688789"/>
            <a:ext cx="494270" cy="740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DBB9F3-CC5E-E24A-8E35-565F50613475}"/>
              </a:ext>
            </a:extLst>
          </p:cNvPr>
          <p:cNvCxnSpPr>
            <a:cxnSpLocks/>
            <a:stCxn id="18" idx="2"/>
            <a:endCxn id="34" idx="0"/>
          </p:cNvCxnSpPr>
          <p:nvPr/>
        </p:nvCxnSpPr>
        <p:spPr>
          <a:xfrm flipH="1">
            <a:off x="4049910" y="2691281"/>
            <a:ext cx="5318" cy="73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D57BA778-247A-494C-BC06-9E6E29DC287F}"/>
              </a:ext>
            </a:extLst>
          </p:cNvPr>
          <p:cNvSpPr/>
          <p:nvPr/>
        </p:nvSpPr>
        <p:spPr>
          <a:xfrm>
            <a:off x="3703115" y="3429000"/>
            <a:ext cx="693590" cy="12186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DB</a:t>
            </a:r>
          </a:p>
          <a:p>
            <a:pPr algn="ctr"/>
            <a:r>
              <a:rPr lang="en-GB" dirty="0">
                <a:latin typeface="Visuelt Light" panose="02000506030000020004" pitchFamily="2" charset="77"/>
              </a:rPr>
              <a:t>v1.2</a:t>
            </a:r>
            <a:endParaRPr lang="en-US" dirty="0">
              <a:latin typeface="Visuelt Light" panose="02000506030000020004" pitchFamily="2" charset="77"/>
            </a:endParaRPr>
          </a:p>
        </p:txBody>
      </p:sp>
      <p:sp>
        <p:nvSpPr>
          <p:cNvPr id="30" name="Rounded Rectangle 29">
            <a:extLst>
              <a:ext uri="{FF2B5EF4-FFF2-40B4-BE49-F238E27FC236}">
                <a16:creationId xmlns:a16="http://schemas.microsoft.com/office/drawing/2014/main" id="{42C4BE2F-1765-6F46-8215-1EE7D59160A8}"/>
              </a:ext>
            </a:extLst>
          </p:cNvPr>
          <p:cNvSpPr/>
          <p:nvPr/>
        </p:nvSpPr>
        <p:spPr>
          <a:xfrm>
            <a:off x="5080842" y="3289303"/>
            <a:ext cx="2057769" cy="148759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isuelt Light" panose="02000506030000020004" pitchFamily="2" charset="77"/>
            </a:endParaRPr>
          </a:p>
        </p:txBody>
      </p:sp>
      <p:sp>
        <p:nvSpPr>
          <p:cNvPr id="37" name="Rounded Rectangle 36">
            <a:extLst>
              <a:ext uri="{FF2B5EF4-FFF2-40B4-BE49-F238E27FC236}">
                <a16:creationId xmlns:a16="http://schemas.microsoft.com/office/drawing/2014/main" id="{00F7F7D3-3ED7-7442-8155-249BD2CC035E}"/>
              </a:ext>
            </a:extLst>
          </p:cNvPr>
          <p:cNvSpPr/>
          <p:nvPr/>
        </p:nvSpPr>
        <p:spPr>
          <a:xfrm>
            <a:off x="1976464" y="3271301"/>
            <a:ext cx="1286721" cy="148759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isuelt Light" panose="02000506030000020004" pitchFamily="2" charset="77"/>
            </a:endParaRPr>
          </a:p>
        </p:txBody>
      </p:sp>
      <p:sp>
        <p:nvSpPr>
          <p:cNvPr id="38" name="Rounded Rectangle 37">
            <a:extLst>
              <a:ext uri="{FF2B5EF4-FFF2-40B4-BE49-F238E27FC236}">
                <a16:creationId xmlns:a16="http://schemas.microsoft.com/office/drawing/2014/main" id="{5DE8CEC2-54E1-5D4C-89C2-727ED2A56462}"/>
              </a:ext>
            </a:extLst>
          </p:cNvPr>
          <p:cNvSpPr/>
          <p:nvPr/>
        </p:nvSpPr>
        <p:spPr>
          <a:xfrm>
            <a:off x="3579340" y="3290099"/>
            <a:ext cx="944433" cy="148097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isuelt Light" panose="02000506030000020004" pitchFamily="2" charset="77"/>
            </a:endParaRPr>
          </a:p>
        </p:txBody>
      </p:sp>
      <p:sp>
        <p:nvSpPr>
          <p:cNvPr id="32" name="Right Brace 31">
            <a:extLst>
              <a:ext uri="{FF2B5EF4-FFF2-40B4-BE49-F238E27FC236}">
                <a16:creationId xmlns:a16="http://schemas.microsoft.com/office/drawing/2014/main" id="{AA5ABC11-F180-8C48-BADE-E8537CBF1C09}"/>
              </a:ext>
            </a:extLst>
          </p:cNvPr>
          <p:cNvSpPr/>
          <p:nvPr/>
        </p:nvSpPr>
        <p:spPr>
          <a:xfrm>
            <a:off x="7384263" y="3388037"/>
            <a:ext cx="432487" cy="12851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Visuelt Light" panose="02000506030000020004" pitchFamily="2" charset="77"/>
            </a:endParaRPr>
          </a:p>
        </p:txBody>
      </p:sp>
      <p:sp>
        <p:nvSpPr>
          <p:cNvPr id="33" name="TextBox 32">
            <a:extLst>
              <a:ext uri="{FF2B5EF4-FFF2-40B4-BE49-F238E27FC236}">
                <a16:creationId xmlns:a16="http://schemas.microsoft.com/office/drawing/2014/main" id="{511B8C85-0E2B-CE46-AB7F-8C7A22E88358}"/>
              </a:ext>
            </a:extLst>
          </p:cNvPr>
          <p:cNvSpPr txBox="1"/>
          <p:nvPr/>
        </p:nvSpPr>
        <p:spPr>
          <a:xfrm>
            <a:off x="7816750" y="3645764"/>
            <a:ext cx="3421497" cy="738664"/>
          </a:xfrm>
          <a:prstGeom prst="rect">
            <a:avLst/>
          </a:prstGeom>
          <a:noFill/>
        </p:spPr>
        <p:txBody>
          <a:bodyPr wrap="square" rtlCol="0">
            <a:spAutoFit/>
          </a:bodyPr>
          <a:lstStyle/>
          <a:p>
            <a:r>
              <a:rPr lang="en-US" dirty="0">
                <a:solidFill>
                  <a:schemeClr val="accent2"/>
                </a:solidFill>
                <a:latin typeface="Visuelt Light" panose="02000506030000020004" pitchFamily="2" charset="77"/>
              </a:rPr>
              <a:t>Services</a:t>
            </a:r>
            <a:r>
              <a:rPr lang="en-US" dirty="0">
                <a:latin typeface="Visuelt Light" panose="02000506030000020004" pitchFamily="2" charset="77"/>
              </a:rPr>
              <a:t> are made up of explicit versions of </a:t>
            </a:r>
            <a:r>
              <a:rPr lang="en-US" dirty="0">
                <a:solidFill>
                  <a:schemeClr val="accent2"/>
                </a:solidFill>
                <a:latin typeface="Visuelt Light" panose="02000506030000020004" pitchFamily="2" charset="77"/>
              </a:rPr>
              <a:t>Components</a:t>
            </a:r>
            <a:r>
              <a:rPr lang="en-US" dirty="0">
                <a:latin typeface="Visuelt Light" panose="02000506030000020004" pitchFamily="2" charset="77"/>
              </a:rPr>
              <a:t>, (which in turn are made up of explicit versions of </a:t>
            </a:r>
            <a:r>
              <a:rPr lang="en-US" dirty="0">
                <a:solidFill>
                  <a:schemeClr val="accent2"/>
                </a:solidFill>
                <a:latin typeface="Visuelt Light" panose="02000506030000020004" pitchFamily="2" charset="77"/>
              </a:rPr>
              <a:t>Modules</a:t>
            </a:r>
            <a:r>
              <a:rPr lang="en-US" dirty="0">
                <a:latin typeface="Visuelt Light" panose="02000506030000020004" pitchFamily="2" charset="77"/>
              </a:rPr>
              <a:t>). </a:t>
            </a:r>
          </a:p>
        </p:txBody>
      </p:sp>
      <p:sp>
        <p:nvSpPr>
          <p:cNvPr id="41" name="Rectangle 40">
            <a:extLst>
              <a:ext uri="{FF2B5EF4-FFF2-40B4-BE49-F238E27FC236}">
                <a16:creationId xmlns:a16="http://schemas.microsoft.com/office/drawing/2014/main" id="{05111312-570A-694E-BB71-FC20A9B5C0FF}"/>
              </a:ext>
            </a:extLst>
          </p:cNvPr>
          <p:cNvSpPr/>
          <p:nvPr/>
        </p:nvSpPr>
        <p:spPr>
          <a:xfrm>
            <a:off x="2186164" y="4739466"/>
            <a:ext cx="880369" cy="307777"/>
          </a:xfrm>
          <a:prstGeom prst="rect">
            <a:avLst/>
          </a:prstGeom>
        </p:spPr>
        <p:txBody>
          <a:bodyPr wrap="none">
            <a:spAutoFit/>
          </a:bodyPr>
          <a:lstStyle/>
          <a:p>
            <a:r>
              <a:rPr lang="en-GB" dirty="0">
                <a:latin typeface="Visuelt Light" panose="02000506030000020004" pitchFamily="2" charset="77"/>
              </a:rPr>
              <a:t>Foo v3.2</a:t>
            </a:r>
            <a:endParaRPr lang="en-US" dirty="0">
              <a:latin typeface="Visuelt Light" panose="02000506030000020004" pitchFamily="2" charset="77"/>
            </a:endParaRPr>
          </a:p>
        </p:txBody>
      </p:sp>
      <p:sp>
        <p:nvSpPr>
          <p:cNvPr id="46" name="Rectangle 45">
            <a:extLst>
              <a:ext uri="{FF2B5EF4-FFF2-40B4-BE49-F238E27FC236}">
                <a16:creationId xmlns:a16="http://schemas.microsoft.com/office/drawing/2014/main" id="{9FE028CB-45B2-0547-9B2A-67E674886062}"/>
              </a:ext>
            </a:extLst>
          </p:cNvPr>
          <p:cNvSpPr/>
          <p:nvPr/>
        </p:nvSpPr>
        <p:spPr>
          <a:xfrm>
            <a:off x="5645132" y="4758891"/>
            <a:ext cx="817853" cy="307777"/>
          </a:xfrm>
          <a:prstGeom prst="rect">
            <a:avLst/>
          </a:prstGeom>
        </p:spPr>
        <p:txBody>
          <a:bodyPr wrap="none">
            <a:spAutoFit/>
          </a:bodyPr>
          <a:lstStyle/>
          <a:p>
            <a:r>
              <a:rPr lang="en-GB" dirty="0" err="1">
                <a:latin typeface="Visuelt Light" panose="02000506030000020004" pitchFamily="2" charset="77"/>
              </a:rPr>
              <a:t>Doh</a:t>
            </a:r>
            <a:r>
              <a:rPr lang="en-GB" dirty="0">
                <a:latin typeface="Visuelt Light" panose="02000506030000020004" pitchFamily="2" charset="77"/>
              </a:rPr>
              <a:t> v1.7</a:t>
            </a:r>
            <a:endParaRPr lang="en-US" dirty="0">
              <a:latin typeface="Visuelt Light" panose="02000506030000020004" pitchFamily="2" charset="77"/>
            </a:endParaRPr>
          </a:p>
        </p:txBody>
      </p:sp>
      <p:sp>
        <p:nvSpPr>
          <p:cNvPr id="47" name="Rectangle 46">
            <a:extLst>
              <a:ext uri="{FF2B5EF4-FFF2-40B4-BE49-F238E27FC236}">
                <a16:creationId xmlns:a16="http://schemas.microsoft.com/office/drawing/2014/main" id="{1A6427CD-2D64-D24E-B08F-FF415E2223EB}"/>
              </a:ext>
            </a:extLst>
          </p:cNvPr>
          <p:cNvSpPr/>
          <p:nvPr/>
        </p:nvSpPr>
        <p:spPr>
          <a:xfrm>
            <a:off x="3604114" y="4746363"/>
            <a:ext cx="833883" cy="307777"/>
          </a:xfrm>
          <a:prstGeom prst="rect">
            <a:avLst/>
          </a:prstGeom>
        </p:spPr>
        <p:txBody>
          <a:bodyPr wrap="none">
            <a:spAutoFit/>
          </a:bodyPr>
          <a:lstStyle/>
          <a:p>
            <a:r>
              <a:rPr lang="en-GB" dirty="0">
                <a:latin typeface="Visuelt Light" panose="02000506030000020004" pitchFamily="2" charset="77"/>
              </a:rPr>
              <a:t>Bah v0.1</a:t>
            </a:r>
            <a:endParaRPr lang="en-US" dirty="0">
              <a:latin typeface="Visuelt Light" panose="02000506030000020004" pitchFamily="2" charset="77"/>
            </a:endParaRPr>
          </a:p>
        </p:txBody>
      </p:sp>
      <p:sp>
        <p:nvSpPr>
          <p:cNvPr id="48" name="Rounded Rectangle 47">
            <a:extLst>
              <a:ext uri="{FF2B5EF4-FFF2-40B4-BE49-F238E27FC236}">
                <a16:creationId xmlns:a16="http://schemas.microsoft.com/office/drawing/2014/main" id="{C09ADAC0-98D1-DC4E-91DF-3B2C61296AA5}"/>
              </a:ext>
            </a:extLst>
          </p:cNvPr>
          <p:cNvSpPr/>
          <p:nvPr/>
        </p:nvSpPr>
        <p:spPr>
          <a:xfrm>
            <a:off x="1588420" y="3004075"/>
            <a:ext cx="9895479" cy="24946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isuelt Light" panose="02000506030000020004" pitchFamily="2" charset="77"/>
            </a:endParaRPr>
          </a:p>
        </p:txBody>
      </p:sp>
      <p:sp>
        <p:nvSpPr>
          <p:cNvPr id="49" name="TextBox 48">
            <a:extLst>
              <a:ext uri="{FF2B5EF4-FFF2-40B4-BE49-F238E27FC236}">
                <a16:creationId xmlns:a16="http://schemas.microsoft.com/office/drawing/2014/main" id="{B983B97F-57EE-F643-A230-9FC31FC50765}"/>
              </a:ext>
            </a:extLst>
          </p:cNvPr>
          <p:cNvSpPr txBox="1"/>
          <p:nvPr/>
        </p:nvSpPr>
        <p:spPr>
          <a:xfrm>
            <a:off x="2291304" y="5560430"/>
            <a:ext cx="8489709" cy="307777"/>
          </a:xfrm>
          <a:prstGeom prst="rect">
            <a:avLst/>
          </a:prstGeom>
          <a:noFill/>
        </p:spPr>
        <p:txBody>
          <a:bodyPr wrap="square" rtlCol="0">
            <a:spAutoFit/>
          </a:bodyPr>
          <a:lstStyle/>
          <a:p>
            <a:r>
              <a:rPr lang="en-US" dirty="0">
                <a:solidFill>
                  <a:schemeClr val="accent2"/>
                </a:solidFill>
                <a:latin typeface="Visuelt Light" panose="02000506030000020004" pitchFamily="2" charset="77"/>
              </a:rPr>
              <a:t>Environments</a:t>
            </a:r>
            <a:r>
              <a:rPr lang="en-US" dirty="0">
                <a:latin typeface="Visuelt Light" panose="02000506030000020004" pitchFamily="2" charset="77"/>
              </a:rPr>
              <a:t> are made up of explicit versions of </a:t>
            </a:r>
            <a:r>
              <a:rPr lang="en-US" dirty="0">
                <a:solidFill>
                  <a:schemeClr val="accent2"/>
                </a:solidFill>
                <a:latin typeface="Visuelt Light" panose="02000506030000020004" pitchFamily="2" charset="77"/>
              </a:rPr>
              <a:t>Services</a:t>
            </a:r>
            <a:r>
              <a:rPr lang="en-US" dirty="0">
                <a:latin typeface="Visuelt Light" panose="02000506030000020004" pitchFamily="2" charset="77"/>
              </a:rPr>
              <a:t> with their environment specific configuration</a:t>
            </a:r>
          </a:p>
        </p:txBody>
      </p:sp>
    </p:spTree>
    <p:extLst>
      <p:ext uri="{BB962C8B-B14F-4D97-AF65-F5344CB8AC3E}">
        <p14:creationId xmlns:p14="http://schemas.microsoft.com/office/powerpoint/2010/main" val="83521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813"/>
        <p:cNvGrpSpPr/>
        <p:nvPr/>
      </p:nvGrpSpPr>
      <p:grpSpPr>
        <a:xfrm>
          <a:off x="0" y="0"/>
          <a:ext cx="0" cy="0"/>
          <a:chOff x="0" y="0"/>
          <a:chExt cx="0" cy="0"/>
        </a:xfrm>
      </p:grpSpPr>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12</a:t>
            </a:fld>
            <a:endParaRPr dirty="0"/>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grpSp>
        <p:nvGrpSpPr>
          <p:cNvPr id="64" name="Group 63">
            <a:extLst>
              <a:ext uri="{FF2B5EF4-FFF2-40B4-BE49-F238E27FC236}">
                <a16:creationId xmlns:a16="http://schemas.microsoft.com/office/drawing/2014/main" id="{96F88E5B-FA44-AE4B-AAA9-F3436F3C656B}"/>
              </a:ext>
            </a:extLst>
          </p:cNvPr>
          <p:cNvGrpSpPr/>
          <p:nvPr/>
        </p:nvGrpSpPr>
        <p:grpSpPr>
          <a:xfrm>
            <a:off x="1411957" y="1604670"/>
            <a:ext cx="9895479" cy="4317905"/>
            <a:chOff x="1411957" y="1604670"/>
            <a:chExt cx="9895479" cy="4317905"/>
          </a:xfrm>
        </p:grpSpPr>
        <p:sp>
          <p:nvSpPr>
            <p:cNvPr id="22" name="Rounded Rectangle 21">
              <a:extLst>
                <a:ext uri="{FF2B5EF4-FFF2-40B4-BE49-F238E27FC236}">
                  <a16:creationId xmlns:a16="http://schemas.microsoft.com/office/drawing/2014/main" id="{5CFF2054-B41D-6D42-BBEA-D6D1C558EB3A}"/>
                </a:ext>
              </a:extLst>
            </p:cNvPr>
            <p:cNvSpPr/>
            <p:nvPr/>
          </p:nvSpPr>
          <p:spPr>
            <a:xfrm>
              <a:off x="1947476" y="2338965"/>
              <a:ext cx="1016272" cy="12186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Elastic Search</a:t>
              </a:r>
            </a:p>
            <a:p>
              <a:pPr algn="ctr"/>
              <a:r>
                <a:rPr lang="en-GB" dirty="0">
                  <a:latin typeface="Visuelt Light" panose="02000506030000020004" pitchFamily="2" charset="77"/>
                </a:rPr>
                <a:t>v2.3</a:t>
              </a:r>
              <a:endParaRPr lang="en-US" dirty="0">
                <a:latin typeface="Visuelt Light" panose="02000506030000020004" pitchFamily="2" charset="77"/>
              </a:endParaRPr>
            </a:p>
          </p:txBody>
        </p:sp>
        <p:sp>
          <p:nvSpPr>
            <p:cNvPr id="23" name="Rounded Rectangle 22">
              <a:extLst>
                <a:ext uri="{FF2B5EF4-FFF2-40B4-BE49-F238E27FC236}">
                  <a16:creationId xmlns:a16="http://schemas.microsoft.com/office/drawing/2014/main" id="{3AD2B8C8-89D9-044C-9DE1-EBA803920D94}"/>
                </a:ext>
              </a:extLst>
            </p:cNvPr>
            <p:cNvSpPr/>
            <p:nvPr/>
          </p:nvSpPr>
          <p:spPr>
            <a:xfrm>
              <a:off x="5081794" y="2362200"/>
              <a:ext cx="693590" cy="12186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DB</a:t>
              </a:r>
            </a:p>
            <a:p>
              <a:pPr algn="ctr"/>
              <a:r>
                <a:rPr lang="en-GB" dirty="0">
                  <a:latin typeface="Visuelt Light" panose="02000506030000020004" pitchFamily="2" charset="77"/>
                </a:rPr>
                <a:t>v1.1</a:t>
              </a:r>
              <a:endParaRPr lang="en-US" dirty="0">
                <a:latin typeface="Visuelt Light" panose="02000506030000020004" pitchFamily="2" charset="77"/>
              </a:endParaRPr>
            </a:p>
          </p:txBody>
        </p:sp>
        <p:sp>
          <p:nvSpPr>
            <p:cNvPr id="24" name="Rounded Rectangle 23">
              <a:extLst>
                <a:ext uri="{FF2B5EF4-FFF2-40B4-BE49-F238E27FC236}">
                  <a16:creationId xmlns:a16="http://schemas.microsoft.com/office/drawing/2014/main" id="{B3A53841-D2FD-2A46-BF7A-AA84088FDC08}"/>
                </a:ext>
              </a:extLst>
            </p:cNvPr>
            <p:cNvSpPr/>
            <p:nvPr/>
          </p:nvSpPr>
          <p:spPr>
            <a:xfrm>
              <a:off x="5968162" y="2362199"/>
              <a:ext cx="784197" cy="121866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Redis</a:t>
              </a:r>
            </a:p>
            <a:p>
              <a:pPr algn="ctr"/>
              <a:r>
                <a:rPr lang="en-GB" dirty="0">
                  <a:latin typeface="Visuelt Light" panose="02000506030000020004" pitchFamily="2" charset="77"/>
                </a:rPr>
                <a:t>v0.2</a:t>
              </a:r>
              <a:endParaRPr lang="en-US" dirty="0">
                <a:latin typeface="Visuelt Light" panose="02000506030000020004" pitchFamily="2" charset="77"/>
              </a:endParaRPr>
            </a:p>
          </p:txBody>
        </p:sp>
        <p:sp>
          <p:nvSpPr>
            <p:cNvPr id="34" name="Rounded Rectangle 33">
              <a:extLst>
                <a:ext uri="{FF2B5EF4-FFF2-40B4-BE49-F238E27FC236}">
                  <a16:creationId xmlns:a16="http://schemas.microsoft.com/office/drawing/2014/main" id="{D57BA778-247A-494C-BC06-9E6E29DC287F}"/>
                </a:ext>
              </a:extLst>
            </p:cNvPr>
            <p:cNvSpPr/>
            <p:nvPr/>
          </p:nvSpPr>
          <p:spPr>
            <a:xfrm>
              <a:off x="3536359" y="2371547"/>
              <a:ext cx="693590" cy="12186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DB</a:t>
              </a:r>
            </a:p>
            <a:p>
              <a:pPr algn="ctr"/>
              <a:r>
                <a:rPr lang="en-GB" dirty="0">
                  <a:latin typeface="Visuelt Light" panose="02000506030000020004" pitchFamily="2" charset="77"/>
                </a:rPr>
                <a:t>v1.2</a:t>
              </a:r>
              <a:endParaRPr lang="en-US" dirty="0">
                <a:latin typeface="Visuelt Light" panose="02000506030000020004" pitchFamily="2" charset="77"/>
              </a:endParaRPr>
            </a:p>
          </p:txBody>
        </p:sp>
        <p:sp>
          <p:nvSpPr>
            <p:cNvPr id="30" name="Rounded Rectangle 29">
              <a:extLst>
                <a:ext uri="{FF2B5EF4-FFF2-40B4-BE49-F238E27FC236}">
                  <a16:creationId xmlns:a16="http://schemas.microsoft.com/office/drawing/2014/main" id="{42C4BE2F-1765-6F46-8215-1EE7D59160A8}"/>
                </a:ext>
              </a:extLst>
            </p:cNvPr>
            <p:cNvSpPr/>
            <p:nvPr/>
          </p:nvSpPr>
          <p:spPr>
            <a:xfrm>
              <a:off x="4904379" y="2222503"/>
              <a:ext cx="2057769" cy="148759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isuelt Light" panose="02000506030000020004" pitchFamily="2" charset="77"/>
              </a:endParaRPr>
            </a:p>
          </p:txBody>
        </p:sp>
        <p:sp>
          <p:nvSpPr>
            <p:cNvPr id="37" name="Rounded Rectangle 36">
              <a:extLst>
                <a:ext uri="{FF2B5EF4-FFF2-40B4-BE49-F238E27FC236}">
                  <a16:creationId xmlns:a16="http://schemas.microsoft.com/office/drawing/2014/main" id="{00F7F7D3-3ED7-7442-8155-249BD2CC035E}"/>
                </a:ext>
              </a:extLst>
            </p:cNvPr>
            <p:cNvSpPr/>
            <p:nvPr/>
          </p:nvSpPr>
          <p:spPr>
            <a:xfrm>
              <a:off x="1800001" y="2204501"/>
              <a:ext cx="1286721" cy="148759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isuelt Light" panose="02000506030000020004" pitchFamily="2" charset="77"/>
              </a:endParaRPr>
            </a:p>
          </p:txBody>
        </p:sp>
        <p:sp>
          <p:nvSpPr>
            <p:cNvPr id="38" name="Rounded Rectangle 37">
              <a:extLst>
                <a:ext uri="{FF2B5EF4-FFF2-40B4-BE49-F238E27FC236}">
                  <a16:creationId xmlns:a16="http://schemas.microsoft.com/office/drawing/2014/main" id="{5DE8CEC2-54E1-5D4C-89C2-727ED2A56462}"/>
                </a:ext>
              </a:extLst>
            </p:cNvPr>
            <p:cNvSpPr/>
            <p:nvPr/>
          </p:nvSpPr>
          <p:spPr>
            <a:xfrm>
              <a:off x="3402877" y="2223299"/>
              <a:ext cx="944433" cy="148097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isuelt Light" panose="02000506030000020004" pitchFamily="2" charset="77"/>
              </a:endParaRPr>
            </a:p>
          </p:txBody>
        </p:sp>
        <p:sp>
          <p:nvSpPr>
            <p:cNvPr id="32" name="Right Brace 31">
              <a:extLst>
                <a:ext uri="{FF2B5EF4-FFF2-40B4-BE49-F238E27FC236}">
                  <a16:creationId xmlns:a16="http://schemas.microsoft.com/office/drawing/2014/main" id="{AA5ABC11-F180-8C48-BADE-E8537CBF1C09}"/>
                </a:ext>
              </a:extLst>
            </p:cNvPr>
            <p:cNvSpPr/>
            <p:nvPr/>
          </p:nvSpPr>
          <p:spPr>
            <a:xfrm>
              <a:off x="7207800" y="2321237"/>
              <a:ext cx="432487" cy="12851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Visuelt Light" panose="02000506030000020004" pitchFamily="2" charset="77"/>
              </a:endParaRPr>
            </a:p>
          </p:txBody>
        </p:sp>
        <p:sp>
          <p:nvSpPr>
            <p:cNvPr id="33" name="TextBox 32">
              <a:extLst>
                <a:ext uri="{FF2B5EF4-FFF2-40B4-BE49-F238E27FC236}">
                  <a16:creationId xmlns:a16="http://schemas.microsoft.com/office/drawing/2014/main" id="{511B8C85-0E2B-CE46-AB7F-8C7A22E88358}"/>
                </a:ext>
              </a:extLst>
            </p:cNvPr>
            <p:cNvSpPr txBox="1"/>
            <p:nvPr/>
          </p:nvSpPr>
          <p:spPr>
            <a:xfrm>
              <a:off x="7640287" y="2578964"/>
              <a:ext cx="3421497" cy="738664"/>
            </a:xfrm>
            <a:prstGeom prst="rect">
              <a:avLst/>
            </a:prstGeom>
            <a:noFill/>
          </p:spPr>
          <p:txBody>
            <a:bodyPr wrap="square" rtlCol="0">
              <a:spAutoFit/>
            </a:bodyPr>
            <a:lstStyle/>
            <a:p>
              <a:r>
                <a:rPr lang="en-US" dirty="0">
                  <a:solidFill>
                    <a:schemeClr val="accent2"/>
                  </a:solidFill>
                  <a:latin typeface="Visuelt Light" panose="02000506030000020004" pitchFamily="2" charset="77"/>
                </a:rPr>
                <a:t>Services</a:t>
              </a:r>
              <a:r>
                <a:rPr lang="en-US" dirty="0">
                  <a:latin typeface="Visuelt Light" panose="02000506030000020004" pitchFamily="2" charset="77"/>
                </a:rPr>
                <a:t> are made up of explicit versions of </a:t>
              </a:r>
              <a:r>
                <a:rPr lang="en-US" dirty="0">
                  <a:solidFill>
                    <a:schemeClr val="accent2"/>
                  </a:solidFill>
                  <a:latin typeface="Visuelt Light" panose="02000506030000020004" pitchFamily="2" charset="77"/>
                </a:rPr>
                <a:t>Components</a:t>
              </a:r>
              <a:r>
                <a:rPr lang="en-US" dirty="0">
                  <a:latin typeface="Visuelt Light" panose="02000506030000020004" pitchFamily="2" charset="77"/>
                </a:rPr>
                <a:t>, which in turn are made up of explicit versions of </a:t>
              </a:r>
              <a:r>
                <a:rPr lang="en-US" dirty="0">
                  <a:solidFill>
                    <a:schemeClr val="accent2"/>
                  </a:solidFill>
                  <a:latin typeface="Visuelt Light" panose="02000506030000020004" pitchFamily="2" charset="77"/>
                </a:rPr>
                <a:t>Modules</a:t>
              </a:r>
              <a:r>
                <a:rPr lang="en-US" dirty="0">
                  <a:latin typeface="Visuelt Light" panose="02000506030000020004" pitchFamily="2" charset="77"/>
                </a:rPr>
                <a:t>. </a:t>
              </a:r>
            </a:p>
          </p:txBody>
        </p:sp>
        <p:sp>
          <p:nvSpPr>
            <p:cNvPr id="41" name="Rectangle 40">
              <a:extLst>
                <a:ext uri="{FF2B5EF4-FFF2-40B4-BE49-F238E27FC236}">
                  <a16:creationId xmlns:a16="http://schemas.microsoft.com/office/drawing/2014/main" id="{05111312-570A-694E-BB71-FC20A9B5C0FF}"/>
                </a:ext>
              </a:extLst>
            </p:cNvPr>
            <p:cNvSpPr/>
            <p:nvPr/>
          </p:nvSpPr>
          <p:spPr>
            <a:xfrm>
              <a:off x="2009701" y="3672666"/>
              <a:ext cx="880369" cy="307777"/>
            </a:xfrm>
            <a:prstGeom prst="rect">
              <a:avLst/>
            </a:prstGeom>
          </p:spPr>
          <p:txBody>
            <a:bodyPr wrap="none">
              <a:spAutoFit/>
            </a:bodyPr>
            <a:lstStyle/>
            <a:p>
              <a:r>
                <a:rPr lang="en-GB" dirty="0">
                  <a:latin typeface="Visuelt Light" panose="02000506030000020004" pitchFamily="2" charset="77"/>
                </a:rPr>
                <a:t>Foo v3.2</a:t>
              </a:r>
              <a:endParaRPr lang="en-US" dirty="0">
                <a:latin typeface="Visuelt Light" panose="02000506030000020004" pitchFamily="2" charset="77"/>
              </a:endParaRPr>
            </a:p>
          </p:txBody>
        </p:sp>
        <p:sp>
          <p:nvSpPr>
            <p:cNvPr id="46" name="Rectangle 45">
              <a:extLst>
                <a:ext uri="{FF2B5EF4-FFF2-40B4-BE49-F238E27FC236}">
                  <a16:creationId xmlns:a16="http://schemas.microsoft.com/office/drawing/2014/main" id="{9FE028CB-45B2-0547-9B2A-67E674886062}"/>
                </a:ext>
              </a:extLst>
            </p:cNvPr>
            <p:cNvSpPr/>
            <p:nvPr/>
          </p:nvSpPr>
          <p:spPr>
            <a:xfrm>
              <a:off x="5468669" y="3692091"/>
              <a:ext cx="817853" cy="307777"/>
            </a:xfrm>
            <a:prstGeom prst="rect">
              <a:avLst/>
            </a:prstGeom>
          </p:spPr>
          <p:txBody>
            <a:bodyPr wrap="none">
              <a:spAutoFit/>
            </a:bodyPr>
            <a:lstStyle/>
            <a:p>
              <a:r>
                <a:rPr lang="en-GB" dirty="0" err="1">
                  <a:latin typeface="Visuelt Light" panose="02000506030000020004" pitchFamily="2" charset="77"/>
                </a:rPr>
                <a:t>Doh</a:t>
              </a:r>
              <a:r>
                <a:rPr lang="en-GB" dirty="0">
                  <a:latin typeface="Visuelt Light" panose="02000506030000020004" pitchFamily="2" charset="77"/>
                </a:rPr>
                <a:t> v1.7</a:t>
              </a:r>
              <a:endParaRPr lang="en-US" dirty="0">
                <a:latin typeface="Visuelt Light" panose="02000506030000020004" pitchFamily="2" charset="77"/>
              </a:endParaRPr>
            </a:p>
          </p:txBody>
        </p:sp>
        <p:sp>
          <p:nvSpPr>
            <p:cNvPr id="47" name="Rectangle 46">
              <a:extLst>
                <a:ext uri="{FF2B5EF4-FFF2-40B4-BE49-F238E27FC236}">
                  <a16:creationId xmlns:a16="http://schemas.microsoft.com/office/drawing/2014/main" id="{1A6427CD-2D64-D24E-B08F-FF415E2223EB}"/>
                </a:ext>
              </a:extLst>
            </p:cNvPr>
            <p:cNvSpPr/>
            <p:nvPr/>
          </p:nvSpPr>
          <p:spPr>
            <a:xfrm>
              <a:off x="3427651" y="3679563"/>
              <a:ext cx="833883" cy="307777"/>
            </a:xfrm>
            <a:prstGeom prst="rect">
              <a:avLst/>
            </a:prstGeom>
          </p:spPr>
          <p:txBody>
            <a:bodyPr wrap="none">
              <a:spAutoFit/>
            </a:bodyPr>
            <a:lstStyle/>
            <a:p>
              <a:r>
                <a:rPr lang="en-GB" dirty="0">
                  <a:latin typeface="Visuelt Light" panose="02000506030000020004" pitchFamily="2" charset="77"/>
                </a:rPr>
                <a:t>Bah v0.1</a:t>
              </a:r>
              <a:endParaRPr lang="en-US" dirty="0">
                <a:latin typeface="Visuelt Light" panose="02000506030000020004" pitchFamily="2" charset="77"/>
              </a:endParaRPr>
            </a:p>
          </p:txBody>
        </p:sp>
        <p:sp>
          <p:nvSpPr>
            <p:cNvPr id="48" name="Rounded Rectangle 47">
              <a:extLst>
                <a:ext uri="{FF2B5EF4-FFF2-40B4-BE49-F238E27FC236}">
                  <a16:creationId xmlns:a16="http://schemas.microsoft.com/office/drawing/2014/main" id="{C09ADAC0-98D1-DC4E-91DF-3B2C61296AA5}"/>
                </a:ext>
              </a:extLst>
            </p:cNvPr>
            <p:cNvSpPr/>
            <p:nvPr/>
          </p:nvSpPr>
          <p:spPr>
            <a:xfrm>
              <a:off x="1411957" y="1937275"/>
              <a:ext cx="9895479" cy="359725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isuelt Light" panose="02000506030000020004" pitchFamily="2" charset="77"/>
              </a:endParaRPr>
            </a:p>
          </p:txBody>
        </p:sp>
        <p:sp>
          <p:nvSpPr>
            <p:cNvPr id="49" name="TextBox 48">
              <a:extLst>
                <a:ext uri="{FF2B5EF4-FFF2-40B4-BE49-F238E27FC236}">
                  <a16:creationId xmlns:a16="http://schemas.microsoft.com/office/drawing/2014/main" id="{B983B97F-57EE-F643-A230-9FC31FC50765}"/>
                </a:ext>
              </a:extLst>
            </p:cNvPr>
            <p:cNvSpPr txBox="1"/>
            <p:nvPr/>
          </p:nvSpPr>
          <p:spPr>
            <a:xfrm>
              <a:off x="2025637" y="5614798"/>
              <a:ext cx="8489709" cy="307777"/>
            </a:xfrm>
            <a:prstGeom prst="rect">
              <a:avLst/>
            </a:prstGeom>
            <a:noFill/>
          </p:spPr>
          <p:txBody>
            <a:bodyPr wrap="square" rtlCol="0">
              <a:spAutoFit/>
            </a:bodyPr>
            <a:lstStyle/>
            <a:p>
              <a:r>
                <a:rPr lang="en-US" dirty="0">
                  <a:solidFill>
                    <a:schemeClr val="accent2"/>
                  </a:solidFill>
                  <a:latin typeface="Visuelt Light" panose="02000506030000020004" pitchFamily="2" charset="77"/>
                </a:rPr>
                <a:t>Environments</a:t>
              </a:r>
              <a:r>
                <a:rPr lang="en-US" dirty="0">
                  <a:latin typeface="Visuelt Light" panose="02000506030000020004" pitchFamily="2" charset="77"/>
                </a:rPr>
                <a:t> are made up of explicit versions of </a:t>
              </a:r>
              <a:r>
                <a:rPr lang="en-US" dirty="0">
                  <a:solidFill>
                    <a:schemeClr val="accent2"/>
                  </a:solidFill>
                  <a:latin typeface="Visuelt Light" panose="02000506030000020004" pitchFamily="2" charset="77"/>
                </a:rPr>
                <a:t>Services</a:t>
              </a:r>
              <a:r>
                <a:rPr lang="en-US" dirty="0">
                  <a:latin typeface="Visuelt Light" panose="02000506030000020004" pitchFamily="2" charset="77"/>
                </a:rPr>
                <a:t> with their environment specific configuration</a:t>
              </a:r>
            </a:p>
          </p:txBody>
        </p:sp>
        <p:sp>
          <p:nvSpPr>
            <p:cNvPr id="35" name="Rounded Rectangle 34">
              <a:extLst>
                <a:ext uri="{FF2B5EF4-FFF2-40B4-BE49-F238E27FC236}">
                  <a16:creationId xmlns:a16="http://schemas.microsoft.com/office/drawing/2014/main" id="{C8373A1F-0351-AF4A-9815-49C92DCA6FF1}"/>
                </a:ext>
              </a:extLst>
            </p:cNvPr>
            <p:cNvSpPr/>
            <p:nvPr/>
          </p:nvSpPr>
          <p:spPr>
            <a:xfrm>
              <a:off x="5081794" y="4214002"/>
              <a:ext cx="693590" cy="6411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RDS</a:t>
              </a:r>
            </a:p>
            <a:p>
              <a:pPr algn="ctr"/>
              <a:r>
                <a:rPr lang="en-GB" dirty="0">
                  <a:latin typeface="Visuelt Light" panose="02000506030000020004" pitchFamily="2" charset="77"/>
                </a:rPr>
                <a:t>v2.6</a:t>
              </a:r>
              <a:endParaRPr lang="en-US" dirty="0">
                <a:latin typeface="Visuelt Light" panose="02000506030000020004" pitchFamily="2" charset="77"/>
              </a:endParaRPr>
            </a:p>
          </p:txBody>
        </p:sp>
        <p:sp>
          <p:nvSpPr>
            <p:cNvPr id="36" name="Rounded Rectangle 35">
              <a:extLst>
                <a:ext uri="{FF2B5EF4-FFF2-40B4-BE49-F238E27FC236}">
                  <a16:creationId xmlns:a16="http://schemas.microsoft.com/office/drawing/2014/main" id="{DBD0EE30-6399-4141-83BA-CF51FB1CB9CE}"/>
                </a:ext>
              </a:extLst>
            </p:cNvPr>
            <p:cNvSpPr/>
            <p:nvPr/>
          </p:nvSpPr>
          <p:spPr>
            <a:xfrm>
              <a:off x="6006745" y="4449815"/>
              <a:ext cx="1243263" cy="6411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atin typeface="Visuelt Light" panose="02000506030000020004" pitchFamily="2" charset="77"/>
                </a:rPr>
                <a:t>ElastiCache</a:t>
              </a:r>
              <a:endParaRPr lang="en-GB" dirty="0">
                <a:latin typeface="Visuelt Light" panose="02000506030000020004" pitchFamily="2" charset="77"/>
              </a:endParaRPr>
            </a:p>
            <a:p>
              <a:pPr algn="ctr"/>
              <a:r>
                <a:rPr lang="en-GB" dirty="0">
                  <a:latin typeface="Visuelt Light" panose="02000506030000020004" pitchFamily="2" charset="77"/>
                </a:rPr>
                <a:t>v1.7</a:t>
              </a:r>
              <a:endParaRPr lang="en-US" dirty="0">
                <a:latin typeface="Visuelt Light" panose="02000506030000020004" pitchFamily="2" charset="77"/>
              </a:endParaRPr>
            </a:p>
          </p:txBody>
        </p:sp>
        <p:sp>
          <p:nvSpPr>
            <p:cNvPr id="39" name="Rounded Rectangle 38">
              <a:extLst>
                <a:ext uri="{FF2B5EF4-FFF2-40B4-BE49-F238E27FC236}">
                  <a16:creationId xmlns:a16="http://schemas.microsoft.com/office/drawing/2014/main" id="{FFA286EA-0994-7047-95F7-DAC762F1BB87}"/>
                </a:ext>
              </a:extLst>
            </p:cNvPr>
            <p:cNvSpPr/>
            <p:nvPr/>
          </p:nvSpPr>
          <p:spPr>
            <a:xfrm>
              <a:off x="4775079" y="4695489"/>
              <a:ext cx="693590" cy="6411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RDS</a:t>
              </a:r>
            </a:p>
            <a:p>
              <a:pPr algn="ctr"/>
              <a:r>
                <a:rPr lang="en-GB" dirty="0">
                  <a:latin typeface="Visuelt Light" panose="02000506030000020004" pitchFamily="2" charset="77"/>
                </a:rPr>
                <a:t>v2.7</a:t>
              </a:r>
              <a:endParaRPr lang="en-US" dirty="0">
                <a:latin typeface="Visuelt Light" panose="02000506030000020004" pitchFamily="2" charset="77"/>
              </a:endParaRPr>
            </a:p>
          </p:txBody>
        </p:sp>
        <p:sp>
          <p:nvSpPr>
            <p:cNvPr id="40" name="Rounded Rectangle 39">
              <a:extLst>
                <a:ext uri="{FF2B5EF4-FFF2-40B4-BE49-F238E27FC236}">
                  <a16:creationId xmlns:a16="http://schemas.microsoft.com/office/drawing/2014/main" id="{53041B57-6354-0247-9FF0-109248233E05}"/>
                </a:ext>
              </a:extLst>
            </p:cNvPr>
            <p:cNvSpPr/>
            <p:nvPr/>
          </p:nvSpPr>
          <p:spPr>
            <a:xfrm>
              <a:off x="3682513" y="4465892"/>
              <a:ext cx="693590" cy="6411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IAM</a:t>
              </a:r>
            </a:p>
            <a:p>
              <a:pPr algn="ctr"/>
              <a:r>
                <a:rPr lang="en-GB" dirty="0">
                  <a:latin typeface="Visuelt Light" panose="02000506030000020004" pitchFamily="2" charset="77"/>
                </a:rPr>
                <a:t>v1.2</a:t>
              </a:r>
              <a:endParaRPr lang="en-US" dirty="0">
                <a:latin typeface="Visuelt Light" panose="02000506030000020004" pitchFamily="2" charset="77"/>
              </a:endParaRPr>
            </a:p>
          </p:txBody>
        </p:sp>
        <p:sp>
          <p:nvSpPr>
            <p:cNvPr id="42" name="Rounded Rectangle 41">
              <a:extLst>
                <a:ext uri="{FF2B5EF4-FFF2-40B4-BE49-F238E27FC236}">
                  <a16:creationId xmlns:a16="http://schemas.microsoft.com/office/drawing/2014/main" id="{F9AC231A-BB44-0245-A1E2-FE6E22D71F0C}"/>
                </a:ext>
              </a:extLst>
            </p:cNvPr>
            <p:cNvSpPr/>
            <p:nvPr/>
          </p:nvSpPr>
          <p:spPr>
            <a:xfrm>
              <a:off x="2205677" y="4484352"/>
              <a:ext cx="1286721" cy="6411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Visuelt Light" panose="02000506030000020004" pitchFamily="2" charset="77"/>
                </a:rPr>
                <a:t>CloudWatch</a:t>
              </a:r>
            </a:p>
            <a:p>
              <a:pPr algn="ctr"/>
              <a:r>
                <a:rPr lang="en-GB" dirty="0">
                  <a:latin typeface="Visuelt Light" panose="02000506030000020004" pitchFamily="2" charset="77"/>
                </a:rPr>
                <a:t>v1.2</a:t>
              </a:r>
              <a:endParaRPr lang="en-US" dirty="0">
                <a:latin typeface="Visuelt Light" panose="02000506030000020004" pitchFamily="2" charset="77"/>
              </a:endParaRPr>
            </a:p>
          </p:txBody>
        </p:sp>
        <p:cxnSp>
          <p:nvCxnSpPr>
            <p:cNvPr id="26" name="Straight Connector 25">
              <a:extLst>
                <a:ext uri="{FF2B5EF4-FFF2-40B4-BE49-F238E27FC236}">
                  <a16:creationId xmlns:a16="http://schemas.microsoft.com/office/drawing/2014/main" id="{9356B2D9-D67A-F94C-B9D8-D6CA8349F55E}"/>
                </a:ext>
              </a:extLst>
            </p:cNvPr>
            <p:cNvCxnSpPr>
              <a:stCxn id="24" idx="2"/>
              <a:endCxn id="36" idx="0"/>
            </p:cNvCxnSpPr>
            <p:nvPr/>
          </p:nvCxnSpPr>
          <p:spPr>
            <a:xfrm>
              <a:off x="6360261" y="3580860"/>
              <a:ext cx="268116" cy="868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31CE852-DBFF-2A49-A169-8F0176A93D3E}"/>
                </a:ext>
              </a:extLst>
            </p:cNvPr>
            <p:cNvCxnSpPr>
              <a:cxnSpLocks/>
              <a:stCxn id="23" idx="2"/>
              <a:endCxn id="35" idx="0"/>
            </p:cNvCxnSpPr>
            <p:nvPr/>
          </p:nvCxnSpPr>
          <p:spPr>
            <a:xfrm>
              <a:off x="5428589" y="3580862"/>
              <a:ext cx="0" cy="633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868323C-8EC2-D445-A65A-B96902C60778}"/>
                </a:ext>
              </a:extLst>
            </p:cNvPr>
            <p:cNvCxnSpPr>
              <a:cxnSpLocks/>
              <a:stCxn id="23" idx="2"/>
              <a:endCxn id="40" idx="0"/>
            </p:cNvCxnSpPr>
            <p:nvPr/>
          </p:nvCxnSpPr>
          <p:spPr>
            <a:xfrm flipH="1">
              <a:off x="4029308" y="3580862"/>
              <a:ext cx="1399281" cy="885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0AAEC95-7596-9848-A33C-762DBECA755B}"/>
                </a:ext>
              </a:extLst>
            </p:cNvPr>
            <p:cNvCxnSpPr>
              <a:cxnSpLocks/>
              <a:stCxn id="34" idx="2"/>
            </p:cNvCxnSpPr>
            <p:nvPr/>
          </p:nvCxnSpPr>
          <p:spPr>
            <a:xfrm>
              <a:off x="3883154" y="3590209"/>
              <a:ext cx="1005863" cy="1207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CCA81D-D8DD-8049-B6DB-0811EEE6D873}"/>
                </a:ext>
              </a:extLst>
            </p:cNvPr>
            <p:cNvCxnSpPr>
              <a:cxnSpLocks/>
              <a:stCxn id="34" idx="2"/>
              <a:endCxn id="40" idx="0"/>
            </p:cNvCxnSpPr>
            <p:nvPr/>
          </p:nvCxnSpPr>
          <p:spPr>
            <a:xfrm>
              <a:off x="3883154" y="3590209"/>
              <a:ext cx="146154" cy="875683"/>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E29CF52-E0CD-9746-837D-E44D8D70414C}"/>
                </a:ext>
              </a:extLst>
            </p:cNvPr>
            <p:cNvSpPr/>
            <p:nvPr/>
          </p:nvSpPr>
          <p:spPr>
            <a:xfrm>
              <a:off x="8322902" y="1604670"/>
              <a:ext cx="1374094" cy="307777"/>
            </a:xfrm>
            <a:prstGeom prst="rect">
              <a:avLst/>
            </a:prstGeom>
          </p:spPr>
          <p:txBody>
            <a:bodyPr wrap="none">
              <a:spAutoFit/>
            </a:bodyPr>
            <a:lstStyle/>
            <a:p>
              <a:r>
                <a:rPr lang="en-US" dirty="0">
                  <a:latin typeface="Visuelt Light" panose="02000506030000020004" pitchFamily="2" charset="77"/>
                </a:rPr>
                <a:t>Production v1.2</a:t>
              </a:r>
              <a:endParaRPr lang="en-US" dirty="0"/>
            </a:p>
          </p:txBody>
        </p:sp>
      </p:grpSp>
      <p:sp>
        <p:nvSpPr>
          <p:cNvPr id="76" name="Rounded Rectangle 75">
            <a:extLst>
              <a:ext uri="{FF2B5EF4-FFF2-40B4-BE49-F238E27FC236}">
                <a16:creationId xmlns:a16="http://schemas.microsoft.com/office/drawing/2014/main" id="{171E151F-7A86-0A4E-B371-DD1F0C3D5422}"/>
              </a:ext>
            </a:extLst>
          </p:cNvPr>
          <p:cNvSpPr/>
          <p:nvPr/>
        </p:nvSpPr>
        <p:spPr>
          <a:xfrm>
            <a:off x="1106411" y="889015"/>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77" name="Rounded Rectangle 76">
            <a:extLst>
              <a:ext uri="{FF2B5EF4-FFF2-40B4-BE49-F238E27FC236}">
                <a16:creationId xmlns:a16="http://schemas.microsoft.com/office/drawing/2014/main" id="{12BDBA5A-E9DD-C94D-A2CE-B327FAD57565}"/>
              </a:ext>
            </a:extLst>
          </p:cNvPr>
          <p:cNvSpPr/>
          <p:nvPr/>
        </p:nvSpPr>
        <p:spPr>
          <a:xfrm>
            <a:off x="2108817" y="907813"/>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78" name="Rounded Rectangle 77">
            <a:extLst>
              <a:ext uri="{FF2B5EF4-FFF2-40B4-BE49-F238E27FC236}">
                <a16:creationId xmlns:a16="http://schemas.microsoft.com/office/drawing/2014/main" id="{C930C13E-09B2-064A-B792-3A9AE5A774E1}"/>
              </a:ext>
            </a:extLst>
          </p:cNvPr>
          <p:cNvSpPr/>
          <p:nvPr/>
        </p:nvSpPr>
        <p:spPr>
          <a:xfrm>
            <a:off x="3527148" y="907813"/>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79" name="Rounded Rectangle 78">
            <a:extLst>
              <a:ext uri="{FF2B5EF4-FFF2-40B4-BE49-F238E27FC236}">
                <a16:creationId xmlns:a16="http://schemas.microsoft.com/office/drawing/2014/main" id="{61158318-84F5-FE4E-9DBE-13A0AA08B8D4}"/>
              </a:ext>
            </a:extLst>
          </p:cNvPr>
          <p:cNvSpPr/>
          <p:nvPr/>
        </p:nvSpPr>
        <p:spPr>
          <a:xfrm>
            <a:off x="4551606" y="911398"/>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80" name="Rounded Rectangle 79">
            <a:extLst>
              <a:ext uri="{FF2B5EF4-FFF2-40B4-BE49-F238E27FC236}">
                <a16:creationId xmlns:a16="http://schemas.microsoft.com/office/drawing/2014/main" id="{00B1D7F2-763A-B04F-AD98-CDFC06D5C4DF}"/>
              </a:ext>
            </a:extLst>
          </p:cNvPr>
          <p:cNvSpPr/>
          <p:nvPr/>
        </p:nvSpPr>
        <p:spPr>
          <a:xfrm>
            <a:off x="5554012" y="911398"/>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sp>
        <p:nvSpPr>
          <p:cNvPr id="81" name="Rounded Rectangle 80">
            <a:extLst>
              <a:ext uri="{FF2B5EF4-FFF2-40B4-BE49-F238E27FC236}">
                <a16:creationId xmlns:a16="http://schemas.microsoft.com/office/drawing/2014/main" id="{D6CD21C4-9569-114D-8597-2558184FFB29}"/>
              </a:ext>
            </a:extLst>
          </p:cNvPr>
          <p:cNvSpPr/>
          <p:nvPr/>
        </p:nvSpPr>
        <p:spPr>
          <a:xfrm>
            <a:off x="6556418" y="911398"/>
            <a:ext cx="693590"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Visuelt Light" panose="02000506030000020004" pitchFamily="2" charset="77"/>
              </a:rPr>
              <a:t>μ</a:t>
            </a:r>
            <a:r>
              <a:rPr lang="en-GB" dirty="0">
                <a:latin typeface="Visuelt Light" panose="02000506030000020004" pitchFamily="2" charset="77"/>
              </a:rPr>
              <a:t>S</a:t>
            </a:r>
            <a:endParaRPr lang="en-US" dirty="0">
              <a:latin typeface="Visuelt Light" panose="02000506030000020004" pitchFamily="2" charset="77"/>
            </a:endParaRPr>
          </a:p>
        </p:txBody>
      </p:sp>
      <p:cxnSp>
        <p:nvCxnSpPr>
          <p:cNvPr id="74" name="Straight Connector 73">
            <a:extLst>
              <a:ext uri="{FF2B5EF4-FFF2-40B4-BE49-F238E27FC236}">
                <a16:creationId xmlns:a16="http://schemas.microsoft.com/office/drawing/2014/main" id="{057D2905-551C-B649-8E04-932C34ABE27A}"/>
              </a:ext>
            </a:extLst>
          </p:cNvPr>
          <p:cNvCxnSpPr>
            <a:stCxn id="77" idx="2"/>
            <a:endCxn id="22" idx="0"/>
          </p:cNvCxnSpPr>
          <p:nvPr/>
        </p:nvCxnSpPr>
        <p:spPr>
          <a:xfrm>
            <a:off x="2455612" y="1562721"/>
            <a:ext cx="0" cy="776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10D094-D188-0942-99DB-29D62BBC9A9C}"/>
              </a:ext>
            </a:extLst>
          </p:cNvPr>
          <p:cNvCxnSpPr>
            <a:stCxn id="78" idx="2"/>
            <a:endCxn id="34" idx="0"/>
          </p:cNvCxnSpPr>
          <p:nvPr/>
        </p:nvCxnSpPr>
        <p:spPr>
          <a:xfrm>
            <a:off x="3873943" y="1562721"/>
            <a:ext cx="9211" cy="808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71D4116-78AE-0647-BC74-C860C6094019}"/>
              </a:ext>
            </a:extLst>
          </p:cNvPr>
          <p:cNvCxnSpPr>
            <a:cxnSpLocks/>
            <a:stCxn id="80" idx="2"/>
            <a:endCxn id="23" idx="0"/>
          </p:cNvCxnSpPr>
          <p:nvPr/>
        </p:nvCxnSpPr>
        <p:spPr>
          <a:xfrm flipH="1">
            <a:off x="5428589" y="1566306"/>
            <a:ext cx="472218" cy="795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2A787D0-589A-314F-B6FD-D4082FFEA7A7}"/>
              </a:ext>
            </a:extLst>
          </p:cNvPr>
          <p:cNvCxnSpPr>
            <a:cxnSpLocks/>
            <a:stCxn id="80" idx="2"/>
            <a:endCxn id="24" idx="0"/>
          </p:cNvCxnSpPr>
          <p:nvPr/>
        </p:nvCxnSpPr>
        <p:spPr>
          <a:xfrm>
            <a:off x="5900807" y="1566306"/>
            <a:ext cx="459454" cy="7958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410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How Babylon solved this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13</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The four layer hierarchy </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
        <p:nvSpPr>
          <p:cNvPr id="65" name="TextBox 64">
            <a:extLst>
              <a:ext uri="{FF2B5EF4-FFF2-40B4-BE49-F238E27FC236}">
                <a16:creationId xmlns:a16="http://schemas.microsoft.com/office/drawing/2014/main" id="{32E0A1EA-ECFA-9C4F-8D61-DE9B3AEB7D4B}"/>
              </a:ext>
            </a:extLst>
          </p:cNvPr>
          <p:cNvSpPr txBox="1"/>
          <p:nvPr/>
        </p:nvSpPr>
        <p:spPr>
          <a:xfrm>
            <a:off x="7080926" y="2728017"/>
            <a:ext cx="4782212" cy="3108543"/>
          </a:xfrm>
          <a:prstGeom prst="rect">
            <a:avLst/>
          </a:prstGeom>
          <a:noFill/>
        </p:spPr>
        <p:txBody>
          <a:bodyPr wrap="square" rtlCol="0">
            <a:spAutoFit/>
          </a:bodyPr>
          <a:lstStyle/>
          <a:p>
            <a:r>
              <a:rPr lang="en-US" dirty="0">
                <a:latin typeface="Visuelt Light" panose="02000506030000020004" pitchFamily="2" charset="77"/>
              </a:rPr>
              <a:t>The Production v1.2 Environment consumes three services: </a:t>
            </a:r>
          </a:p>
          <a:p>
            <a:r>
              <a:rPr lang="en-US" dirty="0">
                <a:latin typeface="Visuelt Light" panose="02000506030000020004" pitchFamily="2" charset="77"/>
              </a:rPr>
              <a:t>   Foo v3.2;</a:t>
            </a:r>
          </a:p>
          <a:p>
            <a:r>
              <a:rPr lang="en-US" dirty="0">
                <a:latin typeface="Visuelt Light" panose="02000506030000020004" pitchFamily="2" charset="77"/>
              </a:rPr>
              <a:t>   Bar v0.1</a:t>
            </a:r>
          </a:p>
          <a:p>
            <a:r>
              <a:rPr lang="en-US" dirty="0">
                <a:latin typeface="Visuelt Light" panose="02000506030000020004" pitchFamily="2" charset="77"/>
              </a:rPr>
              <a:t>   </a:t>
            </a:r>
            <a:r>
              <a:rPr lang="en-US" dirty="0" err="1">
                <a:latin typeface="Visuelt Light" panose="02000506030000020004" pitchFamily="2" charset="77"/>
              </a:rPr>
              <a:t>Doh</a:t>
            </a:r>
            <a:r>
              <a:rPr lang="en-US" dirty="0">
                <a:latin typeface="Visuelt Light" panose="02000506030000020004" pitchFamily="2" charset="77"/>
              </a:rPr>
              <a:t> v1.7</a:t>
            </a:r>
          </a:p>
          <a:p>
            <a:endParaRPr lang="en-US" dirty="0">
              <a:latin typeface="Visuelt Light" panose="02000506030000020004" pitchFamily="2" charset="77"/>
            </a:endParaRPr>
          </a:p>
          <a:p>
            <a:r>
              <a:rPr lang="en-US" dirty="0">
                <a:latin typeface="Visuelt Light" panose="02000506030000020004" pitchFamily="2" charset="77"/>
              </a:rPr>
              <a:t>The </a:t>
            </a:r>
            <a:r>
              <a:rPr lang="en-US" dirty="0" err="1">
                <a:latin typeface="Visuelt Light" panose="02000506030000020004" pitchFamily="2" charset="77"/>
              </a:rPr>
              <a:t>Doh</a:t>
            </a:r>
            <a:r>
              <a:rPr lang="en-US" dirty="0">
                <a:latin typeface="Visuelt Light" panose="02000506030000020004" pitchFamily="2" charset="77"/>
              </a:rPr>
              <a:t> v1.7 service consumes two components:</a:t>
            </a:r>
          </a:p>
          <a:p>
            <a:r>
              <a:rPr lang="en-US" dirty="0">
                <a:latin typeface="Visuelt Light" panose="02000506030000020004" pitchFamily="2" charset="77"/>
              </a:rPr>
              <a:t>   DB v1.1</a:t>
            </a:r>
          </a:p>
          <a:p>
            <a:r>
              <a:rPr lang="en-US" dirty="0">
                <a:latin typeface="Visuelt Light" panose="02000506030000020004" pitchFamily="2" charset="77"/>
              </a:rPr>
              <a:t>   Redis v0.2</a:t>
            </a:r>
          </a:p>
          <a:p>
            <a:endParaRPr lang="en-US" dirty="0">
              <a:latin typeface="Visuelt Light" panose="02000506030000020004" pitchFamily="2" charset="77"/>
            </a:endParaRPr>
          </a:p>
          <a:p>
            <a:r>
              <a:rPr lang="en-US" dirty="0">
                <a:latin typeface="Visuelt Light" panose="02000506030000020004" pitchFamily="2" charset="77"/>
              </a:rPr>
              <a:t>The DB v1.1 service consumes of two modules:</a:t>
            </a:r>
          </a:p>
          <a:p>
            <a:r>
              <a:rPr lang="en-US" dirty="0">
                <a:latin typeface="Visuelt Light" panose="02000506030000020004" pitchFamily="2" charset="77"/>
              </a:rPr>
              <a:t>   RDS v2.7</a:t>
            </a:r>
          </a:p>
          <a:p>
            <a:r>
              <a:rPr lang="en-US" dirty="0">
                <a:latin typeface="Visuelt Light" panose="02000506030000020004" pitchFamily="2" charset="77"/>
              </a:rPr>
              <a:t>   IAM v1.2</a:t>
            </a:r>
          </a:p>
          <a:p>
            <a:r>
              <a:rPr lang="en-US" dirty="0">
                <a:latin typeface="Visuelt Light" panose="02000506030000020004" pitchFamily="2" charset="77"/>
              </a:rPr>
              <a:t>   </a:t>
            </a:r>
          </a:p>
          <a:p>
            <a:endParaRPr lang="en-US" dirty="0">
              <a:latin typeface="Visuelt Light" panose="02000506030000020004" pitchFamily="2" charset="77"/>
            </a:endParaRPr>
          </a:p>
        </p:txBody>
      </p:sp>
      <p:pic>
        <p:nvPicPr>
          <p:cNvPr id="2" name="Picture 1">
            <a:extLst>
              <a:ext uri="{FF2B5EF4-FFF2-40B4-BE49-F238E27FC236}">
                <a16:creationId xmlns:a16="http://schemas.microsoft.com/office/drawing/2014/main" id="{F0DE1510-CBA2-634B-8E8D-6940F7EA0CFA}"/>
              </a:ext>
            </a:extLst>
          </p:cNvPr>
          <p:cNvPicPr>
            <a:picLocks noChangeAspect="1"/>
          </p:cNvPicPr>
          <p:nvPr/>
        </p:nvPicPr>
        <p:blipFill>
          <a:blip r:embed="rId3"/>
          <a:stretch>
            <a:fillRect/>
          </a:stretch>
        </p:blipFill>
        <p:spPr>
          <a:xfrm>
            <a:off x="421105" y="2423216"/>
            <a:ext cx="6232592" cy="3108544"/>
          </a:xfrm>
          <a:prstGeom prst="rect">
            <a:avLst/>
          </a:prstGeom>
        </p:spPr>
      </p:pic>
    </p:spTree>
    <p:extLst>
      <p:ext uri="{BB962C8B-B14F-4D97-AF65-F5344CB8AC3E}">
        <p14:creationId xmlns:p14="http://schemas.microsoft.com/office/powerpoint/2010/main" val="2061982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How Babylon solved this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14</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The four layer hierarchy </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
        <p:nvSpPr>
          <p:cNvPr id="65" name="TextBox 64">
            <a:extLst>
              <a:ext uri="{FF2B5EF4-FFF2-40B4-BE49-F238E27FC236}">
                <a16:creationId xmlns:a16="http://schemas.microsoft.com/office/drawing/2014/main" id="{32E0A1EA-ECFA-9C4F-8D61-DE9B3AEB7D4B}"/>
              </a:ext>
            </a:extLst>
          </p:cNvPr>
          <p:cNvSpPr txBox="1"/>
          <p:nvPr/>
        </p:nvSpPr>
        <p:spPr>
          <a:xfrm>
            <a:off x="7080926" y="2728017"/>
            <a:ext cx="4782212" cy="3108543"/>
          </a:xfrm>
          <a:prstGeom prst="rect">
            <a:avLst/>
          </a:prstGeom>
          <a:noFill/>
        </p:spPr>
        <p:txBody>
          <a:bodyPr wrap="square" rtlCol="0">
            <a:spAutoFit/>
          </a:bodyPr>
          <a:lstStyle/>
          <a:p>
            <a:r>
              <a:rPr lang="en-US" dirty="0">
                <a:latin typeface="Visuelt Light" panose="02000506030000020004" pitchFamily="2" charset="77"/>
              </a:rPr>
              <a:t>The Production v1.2 Environment consumes three services: </a:t>
            </a:r>
          </a:p>
          <a:p>
            <a:r>
              <a:rPr lang="en-US" dirty="0">
                <a:latin typeface="Visuelt Light" panose="02000506030000020004" pitchFamily="2" charset="77"/>
              </a:rPr>
              <a:t>   Foo v3.2;</a:t>
            </a:r>
          </a:p>
          <a:p>
            <a:r>
              <a:rPr lang="en-US" dirty="0">
                <a:latin typeface="Visuelt Light" panose="02000506030000020004" pitchFamily="2" charset="77"/>
              </a:rPr>
              <a:t>   Bar v0.1</a:t>
            </a:r>
          </a:p>
          <a:p>
            <a:r>
              <a:rPr lang="en-US" dirty="0">
                <a:latin typeface="Visuelt Light" panose="02000506030000020004" pitchFamily="2" charset="77"/>
              </a:rPr>
              <a:t>   </a:t>
            </a:r>
            <a:r>
              <a:rPr lang="en-US" dirty="0" err="1">
                <a:latin typeface="Visuelt Light" panose="02000506030000020004" pitchFamily="2" charset="77"/>
              </a:rPr>
              <a:t>Doh</a:t>
            </a:r>
            <a:r>
              <a:rPr lang="en-US" dirty="0">
                <a:latin typeface="Visuelt Light" panose="02000506030000020004" pitchFamily="2" charset="77"/>
              </a:rPr>
              <a:t> v1.7</a:t>
            </a:r>
          </a:p>
          <a:p>
            <a:endParaRPr lang="en-US" dirty="0">
              <a:latin typeface="Visuelt Light" panose="02000506030000020004" pitchFamily="2" charset="77"/>
            </a:endParaRPr>
          </a:p>
          <a:p>
            <a:r>
              <a:rPr lang="en-US" dirty="0">
                <a:latin typeface="Visuelt Light" panose="02000506030000020004" pitchFamily="2" charset="77"/>
              </a:rPr>
              <a:t>The </a:t>
            </a:r>
            <a:r>
              <a:rPr lang="en-US" dirty="0" err="1">
                <a:latin typeface="Visuelt Light" panose="02000506030000020004" pitchFamily="2" charset="77"/>
              </a:rPr>
              <a:t>Doh</a:t>
            </a:r>
            <a:r>
              <a:rPr lang="en-US" dirty="0">
                <a:latin typeface="Visuelt Light" panose="02000506030000020004" pitchFamily="2" charset="77"/>
              </a:rPr>
              <a:t> v1.7 service consumes two components:</a:t>
            </a:r>
          </a:p>
          <a:p>
            <a:r>
              <a:rPr lang="en-US" dirty="0">
                <a:latin typeface="Visuelt Light" panose="02000506030000020004" pitchFamily="2" charset="77"/>
              </a:rPr>
              <a:t>   DB v1.1</a:t>
            </a:r>
          </a:p>
          <a:p>
            <a:r>
              <a:rPr lang="en-US" dirty="0">
                <a:latin typeface="Visuelt Light" panose="02000506030000020004" pitchFamily="2" charset="77"/>
              </a:rPr>
              <a:t>   Redis v0.2</a:t>
            </a:r>
          </a:p>
          <a:p>
            <a:endParaRPr lang="en-US" dirty="0">
              <a:latin typeface="Visuelt Light" panose="02000506030000020004" pitchFamily="2" charset="77"/>
            </a:endParaRPr>
          </a:p>
          <a:p>
            <a:r>
              <a:rPr lang="en-US" dirty="0">
                <a:latin typeface="Visuelt Light" panose="02000506030000020004" pitchFamily="2" charset="77"/>
              </a:rPr>
              <a:t>The DB v1.1 service consumes of two modules:</a:t>
            </a:r>
          </a:p>
          <a:p>
            <a:r>
              <a:rPr lang="en-US" dirty="0">
                <a:latin typeface="Visuelt Light" panose="02000506030000020004" pitchFamily="2" charset="77"/>
              </a:rPr>
              <a:t>   RDS v2.7</a:t>
            </a:r>
          </a:p>
          <a:p>
            <a:r>
              <a:rPr lang="en-US" dirty="0">
                <a:latin typeface="Visuelt Light" panose="02000506030000020004" pitchFamily="2" charset="77"/>
              </a:rPr>
              <a:t>   IAM v1.2</a:t>
            </a:r>
          </a:p>
          <a:p>
            <a:r>
              <a:rPr lang="en-US" dirty="0">
                <a:latin typeface="Visuelt Light" panose="02000506030000020004" pitchFamily="2" charset="77"/>
              </a:rPr>
              <a:t>   </a:t>
            </a:r>
          </a:p>
          <a:p>
            <a:endParaRPr lang="en-US" dirty="0">
              <a:latin typeface="Visuelt Light" panose="02000506030000020004" pitchFamily="2" charset="77"/>
            </a:endParaRPr>
          </a:p>
        </p:txBody>
      </p:sp>
      <p:pic>
        <p:nvPicPr>
          <p:cNvPr id="2" name="Picture 1">
            <a:extLst>
              <a:ext uri="{FF2B5EF4-FFF2-40B4-BE49-F238E27FC236}">
                <a16:creationId xmlns:a16="http://schemas.microsoft.com/office/drawing/2014/main" id="{F0DE1510-CBA2-634B-8E8D-6940F7EA0CFA}"/>
              </a:ext>
            </a:extLst>
          </p:cNvPr>
          <p:cNvPicPr>
            <a:picLocks noChangeAspect="1"/>
          </p:cNvPicPr>
          <p:nvPr/>
        </p:nvPicPr>
        <p:blipFill>
          <a:blip r:embed="rId3"/>
          <a:stretch>
            <a:fillRect/>
          </a:stretch>
        </p:blipFill>
        <p:spPr>
          <a:xfrm>
            <a:off x="421105" y="2423216"/>
            <a:ext cx="6232592" cy="3108544"/>
          </a:xfrm>
          <a:prstGeom prst="rect">
            <a:avLst/>
          </a:prstGeom>
        </p:spPr>
      </p:pic>
    </p:spTree>
    <p:extLst>
      <p:ext uri="{BB962C8B-B14F-4D97-AF65-F5344CB8AC3E}">
        <p14:creationId xmlns:p14="http://schemas.microsoft.com/office/powerpoint/2010/main" val="1127603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How Babylon solved this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15</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Dependency Hell?</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pic>
        <p:nvPicPr>
          <p:cNvPr id="4" name="Picture 3" descr="A screenshot of a social media post&#10;&#10;Description automatically generated">
            <a:extLst>
              <a:ext uri="{FF2B5EF4-FFF2-40B4-BE49-F238E27FC236}">
                <a16:creationId xmlns:a16="http://schemas.microsoft.com/office/drawing/2014/main" id="{AF00ED6A-A649-8240-B69B-437BB7BD7605}"/>
              </a:ext>
            </a:extLst>
          </p:cNvPr>
          <p:cNvPicPr>
            <a:picLocks noChangeAspect="1"/>
          </p:cNvPicPr>
          <p:nvPr/>
        </p:nvPicPr>
        <p:blipFill>
          <a:blip r:embed="rId3"/>
          <a:stretch>
            <a:fillRect/>
          </a:stretch>
        </p:blipFill>
        <p:spPr>
          <a:xfrm>
            <a:off x="1358345" y="1849519"/>
            <a:ext cx="4810294" cy="4194313"/>
          </a:xfrm>
          <a:prstGeom prst="rect">
            <a:avLst/>
          </a:prstGeom>
        </p:spPr>
      </p:pic>
      <p:sp>
        <p:nvSpPr>
          <p:cNvPr id="10" name="TextBox 9">
            <a:extLst>
              <a:ext uri="{FF2B5EF4-FFF2-40B4-BE49-F238E27FC236}">
                <a16:creationId xmlns:a16="http://schemas.microsoft.com/office/drawing/2014/main" id="{9670BF15-532E-534F-AEE5-7C95E55DCDC4}"/>
              </a:ext>
            </a:extLst>
          </p:cNvPr>
          <p:cNvSpPr txBox="1"/>
          <p:nvPr/>
        </p:nvSpPr>
        <p:spPr>
          <a:xfrm>
            <a:off x="6752935" y="2392403"/>
            <a:ext cx="4782212" cy="1815882"/>
          </a:xfrm>
          <a:prstGeom prst="rect">
            <a:avLst/>
          </a:prstGeom>
          <a:noFill/>
        </p:spPr>
        <p:txBody>
          <a:bodyPr wrap="square" rtlCol="0">
            <a:spAutoFit/>
          </a:bodyPr>
          <a:lstStyle/>
          <a:p>
            <a:r>
              <a:rPr lang="en-US" dirty="0" err="1">
                <a:latin typeface="Visuelt Light" panose="02000506030000020004" pitchFamily="2" charset="77"/>
              </a:rPr>
              <a:t>Beroku</a:t>
            </a:r>
            <a:r>
              <a:rPr lang="en-US" dirty="0">
                <a:latin typeface="Visuelt Light" panose="02000506030000020004" pitchFamily="2" charset="77"/>
              </a:rPr>
              <a:t> – the dependency manager for terraform.</a:t>
            </a:r>
          </a:p>
          <a:p>
            <a:endParaRPr lang="en-US" dirty="0">
              <a:latin typeface="Visuelt Light" panose="02000506030000020004" pitchFamily="2" charset="77"/>
            </a:endParaRPr>
          </a:p>
          <a:p>
            <a:pPr marL="285750" indent="-285750">
              <a:buFontTx/>
              <a:buChar char="-"/>
            </a:pPr>
            <a:r>
              <a:rPr lang="en-US" dirty="0">
                <a:latin typeface="Visuelt Light" panose="02000506030000020004" pitchFamily="2" charset="77"/>
              </a:rPr>
              <a:t>only uses git tags</a:t>
            </a:r>
          </a:p>
          <a:p>
            <a:pPr marL="285750" indent="-285750">
              <a:buFontTx/>
              <a:buChar char="-"/>
            </a:pPr>
            <a:r>
              <a:rPr lang="en-US" dirty="0">
                <a:latin typeface="Visuelt Light" panose="02000506030000020004" pitchFamily="2" charset="77"/>
              </a:rPr>
              <a:t>will update versions of services, components &amp; modules</a:t>
            </a:r>
          </a:p>
          <a:p>
            <a:pPr marL="285750" indent="-285750">
              <a:buFontTx/>
              <a:buChar char="-"/>
            </a:pPr>
            <a:r>
              <a:rPr lang="en-US" dirty="0">
                <a:latin typeface="Visuelt Light" panose="02000506030000020004" pitchFamily="2" charset="77"/>
              </a:rPr>
              <a:t>very Babylon specific at the moment!</a:t>
            </a:r>
          </a:p>
          <a:p>
            <a:r>
              <a:rPr lang="en-US" dirty="0">
                <a:latin typeface="Visuelt Light" panose="02000506030000020004" pitchFamily="2" charset="77"/>
              </a:rPr>
              <a:t>   </a:t>
            </a:r>
          </a:p>
          <a:p>
            <a:endParaRPr lang="en-US" dirty="0">
              <a:latin typeface="Visuelt Light" panose="02000506030000020004" pitchFamily="2" charset="77"/>
            </a:endParaRPr>
          </a:p>
        </p:txBody>
      </p:sp>
    </p:spTree>
    <p:extLst>
      <p:ext uri="{BB962C8B-B14F-4D97-AF65-F5344CB8AC3E}">
        <p14:creationId xmlns:p14="http://schemas.microsoft.com/office/powerpoint/2010/main" val="3713237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How Babylon solved this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16</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Let’s talk testing</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
        <p:nvSpPr>
          <p:cNvPr id="5" name="Rounded Rectangle 4">
            <a:extLst>
              <a:ext uri="{FF2B5EF4-FFF2-40B4-BE49-F238E27FC236}">
                <a16:creationId xmlns:a16="http://schemas.microsoft.com/office/drawing/2014/main" id="{2EEF3F5C-A871-FE47-B89C-7E61DCDD527E}"/>
              </a:ext>
            </a:extLst>
          </p:cNvPr>
          <p:cNvSpPr/>
          <p:nvPr/>
        </p:nvSpPr>
        <p:spPr>
          <a:xfrm>
            <a:off x="1703621" y="2036373"/>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Environment</a:t>
            </a:r>
          </a:p>
        </p:txBody>
      </p:sp>
      <p:sp>
        <p:nvSpPr>
          <p:cNvPr id="15" name="Rounded Rectangle 14">
            <a:extLst>
              <a:ext uri="{FF2B5EF4-FFF2-40B4-BE49-F238E27FC236}">
                <a16:creationId xmlns:a16="http://schemas.microsoft.com/office/drawing/2014/main" id="{075A556C-B3AA-6741-BFA8-8784CD74F9F6}"/>
              </a:ext>
            </a:extLst>
          </p:cNvPr>
          <p:cNvSpPr/>
          <p:nvPr/>
        </p:nvSpPr>
        <p:spPr>
          <a:xfrm>
            <a:off x="1703621" y="3101546"/>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Service</a:t>
            </a:r>
          </a:p>
        </p:txBody>
      </p:sp>
      <p:sp>
        <p:nvSpPr>
          <p:cNvPr id="16" name="Rounded Rectangle 15">
            <a:extLst>
              <a:ext uri="{FF2B5EF4-FFF2-40B4-BE49-F238E27FC236}">
                <a16:creationId xmlns:a16="http://schemas.microsoft.com/office/drawing/2014/main" id="{EA36F8B0-48F1-B640-86AF-0481DF092C23}"/>
              </a:ext>
            </a:extLst>
          </p:cNvPr>
          <p:cNvSpPr/>
          <p:nvPr/>
        </p:nvSpPr>
        <p:spPr>
          <a:xfrm>
            <a:off x="1703621" y="4166719"/>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Component</a:t>
            </a:r>
          </a:p>
        </p:txBody>
      </p:sp>
      <p:sp>
        <p:nvSpPr>
          <p:cNvPr id="17" name="Rounded Rectangle 16">
            <a:extLst>
              <a:ext uri="{FF2B5EF4-FFF2-40B4-BE49-F238E27FC236}">
                <a16:creationId xmlns:a16="http://schemas.microsoft.com/office/drawing/2014/main" id="{D605F9B7-86FB-3C45-805B-58B4E7627AA9}"/>
              </a:ext>
            </a:extLst>
          </p:cNvPr>
          <p:cNvSpPr/>
          <p:nvPr/>
        </p:nvSpPr>
        <p:spPr>
          <a:xfrm>
            <a:off x="1703621" y="5231892"/>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Module</a:t>
            </a:r>
          </a:p>
        </p:txBody>
      </p:sp>
      <p:sp>
        <p:nvSpPr>
          <p:cNvPr id="2" name="TextBox 1">
            <a:extLst>
              <a:ext uri="{FF2B5EF4-FFF2-40B4-BE49-F238E27FC236}">
                <a16:creationId xmlns:a16="http://schemas.microsoft.com/office/drawing/2014/main" id="{271B1D6C-5F85-0842-8F6C-21125C1AFE91}"/>
              </a:ext>
            </a:extLst>
          </p:cNvPr>
          <p:cNvSpPr txBox="1"/>
          <p:nvPr/>
        </p:nvSpPr>
        <p:spPr>
          <a:xfrm>
            <a:off x="4052724" y="5260634"/>
            <a:ext cx="7648832" cy="1200329"/>
          </a:xfrm>
          <a:prstGeom prst="rect">
            <a:avLst/>
          </a:prstGeom>
          <a:noFill/>
        </p:spPr>
        <p:txBody>
          <a:bodyPr wrap="square" rtlCol="0">
            <a:spAutoFit/>
          </a:bodyPr>
          <a:lstStyle/>
          <a:p>
            <a:r>
              <a:rPr lang="en-US" sz="1800" dirty="0">
                <a:latin typeface="Visuelt" pitchFamily="2" charset="77"/>
              </a:rPr>
              <a:t>Unit tests: </a:t>
            </a:r>
          </a:p>
          <a:p>
            <a:r>
              <a:rPr lang="en-US" sz="1800" dirty="0">
                <a:latin typeface="Visuelt Light" panose="02000506030000020004" pitchFamily="2" charset="77"/>
              </a:rPr>
              <a:t>	</a:t>
            </a:r>
            <a:r>
              <a:rPr lang="en-US" dirty="0">
                <a:latin typeface="Visuelt Light" panose="02000506030000020004" pitchFamily="2" charset="77"/>
              </a:rPr>
              <a:t>Does the resource deploy? </a:t>
            </a:r>
          </a:p>
          <a:p>
            <a:r>
              <a:rPr lang="en-US" sz="1800" dirty="0">
                <a:latin typeface="Visuelt Light" panose="02000506030000020004" pitchFamily="2" charset="77"/>
              </a:rPr>
              <a:t>	</a:t>
            </a:r>
            <a:r>
              <a:rPr lang="en-US" dirty="0">
                <a:latin typeface="Visuelt Light" panose="02000506030000020004" pitchFamily="2" charset="77"/>
              </a:rPr>
              <a:t>Does it have the right tagging? </a:t>
            </a:r>
          </a:p>
          <a:p>
            <a:r>
              <a:rPr lang="en-US" sz="1800" dirty="0">
                <a:latin typeface="Visuelt Light" panose="02000506030000020004" pitchFamily="2" charset="77"/>
              </a:rPr>
              <a:t>	</a:t>
            </a:r>
            <a:r>
              <a:rPr lang="en-US" dirty="0">
                <a:latin typeface="Visuelt Light" panose="02000506030000020004" pitchFamily="2" charset="77"/>
              </a:rPr>
              <a:t>Have the opinions we had about it been applied?</a:t>
            </a:r>
          </a:p>
        </p:txBody>
      </p:sp>
      <p:sp>
        <p:nvSpPr>
          <p:cNvPr id="11" name="TextBox 10">
            <a:extLst>
              <a:ext uri="{FF2B5EF4-FFF2-40B4-BE49-F238E27FC236}">
                <a16:creationId xmlns:a16="http://schemas.microsoft.com/office/drawing/2014/main" id="{63036160-A0F1-B141-BC0A-3B6D7332AB59}"/>
              </a:ext>
            </a:extLst>
          </p:cNvPr>
          <p:cNvSpPr txBox="1"/>
          <p:nvPr/>
        </p:nvSpPr>
        <p:spPr>
          <a:xfrm>
            <a:off x="4052724" y="4175296"/>
            <a:ext cx="7648832" cy="861774"/>
          </a:xfrm>
          <a:prstGeom prst="rect">
            <a:avLst/>
          </a:prstGeom>
          <a:noFill/>
        </p:spPr>
        <p:txBody>
          <a:bodyPr wrap="square" rtlCol="0">
            <a:spAutoFit/>
          </a:bodyPr>
          <a:lstStyle/>
          <a:p>
            <a:r>
              <a:rPr lang="en-US" sz="1800" dirty="0">
                <a:latin typeface="Visuelt" pitchFamily="2" charset="77"/>
              </a:rPr>
              <a:t>Integration Tests: </a:t>
            </a:r>
          </a:p>
          <a:p>
            <a:r>
              <a:rPr lang="en-US" sz="1800" dirty="0">
                <a:latin typeface="Visuelt" pitchFamily="2" charset="77"/>
              </a:rPr>
              <a:t>	</a:t>
            </a:r>
            <a:r>
              <a:rPr lang="en-US" dirty="0">
                <a:latin typeface="Visuelt Light" panose="02000506030000020004" pitchFamily="2" charset="77"/>
              </a:rPr>
              <a:t>Can I get the creds for the database out of Vault, log in and insert some data?</a:t>
            </a:r>
          </a:p>
          <a:p>
            <a:r>
              <a:rPr lang="en-US" dirty="0">
                <a:latin typeface="Visuelt Light" panose="02000506030000020004" pitchFamily="2" charset="77"/>
              </a:rPr>
              <a:t>	Can I get the creds for the database, try and delete the database and be denied?</a:t>
            </a:r>
          </a:p>
        </p:txBody>
      </p:sp>
      <p:sp>
        <p:nvSpPr>
          <p:cNvPr id="12" name="TextBox 11">
            <a:extLst>
              <a:ext uri="{FF2B5EF4-FFF2-40B4-BE49-F238E27FC236}">
                <a16:creationId xmlns:a16="http://schemas.microsoft.com/office/drawing/2014/main" id="{6BDD52CB-CC25-854D-8585-9CC91F098A95}"/>
              </a:ext>
            </a:extLst>
          </p:cNvPr>
          <p:cNvSpPr txBox="1"/>
          <p:nvPr/>
        </p:nvSpPr>
        <p:spPr>
          <a:xfrm>
            <a:off x="4052724" y="3101546"/>
            <a:ext cx="7648832" cy="646331"/>
          </a:xfrm>
          <a:prstGeom prst="rect">
            <a:avLst/>
          </a:prstGeom>
          <a:noFill/>
        </p:spPr>
        <p:txBody>
          <a:bodyPr wrap="square" rtlCol="0">
            <a:spAutoFit/>
          </a:bodyPr>
          <a:lstStyle/>
          <a:p>
            <a:r>
              <a:rPr lang="en-US" sz="1800" dirty="0">
                <a:latin typeface="Visuelt" pitchFamily="2" charset="77"/>
              </a:rPr>
              <a:t>End to End Tests:</a:t>
            </a:r>
          </a:p>
          <a:p>
            <a:r>
              <a:rPr lang="en-US" sz="1800" dirty="0">
                <a:latin typeface="Visuelt" pitchFamily="2" charset="77"/>
              </a:rPr>
              <a:t>	 </a:t>
            </a:r>
            <a:r>
              <a:rPr lang="en-US" dirty="0">
                <a:latin typeface="Visuelt Light" panose="02000506030000020004" pitchFamily="2" charset="77"/>
              </a:rPr>
              <a:t>Deploy the infra and the application and run the application test suite.</a:t>
            </a:r>
            <a:endParaRPr lang="en-US" dirty="0">
              <a:latin typeface="Visuelt" pitchFamily="2" charset="77"/>
            </a:endParaRPr>
          </a:p>
        </p:txBody>
      </p:sp>
      <p:sp>
        <p:nvSpPr>
          <p:cNvPr id="13" name="TextBox 12">
            <a:extLst>
              <a:ext uri="{FF2B5EF4-FFF2-40B4-BE49-F238E27FC236}">
                <a16:creationId xmlns:a16="http://schemas.microsoft.com/office/drawing/2014/main" id="{29C03F22-7529-874C-BDBE-76B32352FFB2}"/>
              </a:ext>
            </a:extLst>
          </p:cNvPr>
          <p:cNvSpPr txBox="1"/>
          <p:nvPr/>
        </p:nvSpPr>
        <p:spPr>
          <a:xfrm>
            <a:off x="4052724" y="2040661"/>
            <a:ext cx="7648832" cy="861774"/>
          </a:xfrm>
          <a:prstGeom prst="rect">
            <a:avLst/>
          </a:prstGeom>
          <a:noFill/>
        </p:spPr>
        <p:txBody>
          <a:bodyPr wrap="square" rtlCol="0">
            <a:spAutoFit/>
          </a:bodyPr>
          <a:lstStyle/>
          <a:p>
            <a:r>
              <a:rPr lang="en-US" sz="1800" dirty="0">
                <a:latin typeface="Visuelt" pitchFamily="2" charset="77"/>
              </a:rPr>
              <a:t>Production “Testing”:</a:t>
            </a:r>
          </a:p>
          <a:p>
            <a:r>
              <a:rPr lang="en-US" sz="1800" dirty="0">
                <a:latin typeface="Visuelt Light" panose="02000506030000020004" pitchFamily="2" charset="77"/>
              </a:rPr>
              <a:t>	</a:t>
            </a:r>
            <a:r>
              <a:rPr lang="en-US" dirty="0" err="1">
                <a:latin typeface="Visuelt Light" panose="02000506030000020004" pitchFamily="2" charset="77"/>
              </a:rPr>
              <a:t>RunScope</a:t>
            </a:r>
            <a:r>
              <a:rPr lang="en-US" dirty="0">
                <a:latin typeface="Visuelt Light" panose="02000506030000020004" pitchFamily="2" charset="77"/>
              </a:rPr>
              <a:t> API testing, monitoring etc.</a:t>
            </a:r>
          </a:p>
          <a:p>
            <a:r>
              <a:rPr lang="en-US" dirty="0">
                <a:latin typeface="Visuelt Light" panose="02000506030000020004" pitchFamily="2" charset="77"/>
              </a:rPr>
              <a:t>	Regularly run a plan – has my environment changed?</a:t>
            </a:r>
            <a:endParaRPr lang="en-US" dirty="0">
              <a:latin typeface="Visuelt" pitchFamily="2" charset="77"/>
            </a:endParaRPr>
          </a:p>
        </p:txBody>
      </p:sp>
    </p:spTree>
    <p:extLst>
      <p:ext uri="{BB962C8B-B14F-4D97-AF65-F5344CB8AC3E}">
        <p14:creationId xmlns:p14="http://schemas.microsoft.com/office/powerpoint/2010/main" val="84610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How Babylon solved this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17</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Every entity has its own repository</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pic>
        <p:nvPicPr>
          <p:cNvPr id="4" name="Picture 3" descr="A screenshot of a social media post&#10;&#10;Description automatically generated">
            <a:extLst>
              <a:ext uri="{FF2B5EF4-FFF2-40B4-BE49-F238E27FC236}">
                <a16:creationId xmlns:a16="http://schemas.microsoft.com/office/drawing/2014/main" id="{D1A07373-2840-BB47-8C75-DED0A1A3925E}"/>
              </a:ext>
            </a:extLst>
          </p:cNvPr>
          <p:cNvPicPr>
            <a:picLocks noChangeAspect="1"/>
          </p:cNvPicPr>
          <p:nvPr/>
        </p:nvPicPr>
        <p:blipFill rotWithShape="1">
          <a:blip r:embed="rId3"/>
          <a:srcRect r="34470"/>
          <a:stretch/>
        </p:blipFill>
        <p:spPr>
          <a:xfrm>
            <a:off x="775389" y="1812342"/>
            <a:ext cx="5615609" cy="3419061"/>
          </a:xfrm>
          <a:prstGeom prst="rect">
            <a:avLst/>
          </a:prstGeom>
        </p:spPr>
      </p:pic>
      <p:sp>
        <p:nvSpPr>
          <p:cNvPr id="18" name="TextBox 17">
            <a:extLst>
              <a:ext uri="{FF2B5EF4-FFF2-40B4-BE49-F238E27FC236}">
                <a16:creationId xmlns:a16="http://schemas.microsoft.com/office/drawing/2014/main" id="{F9038351-3BB5-4445-AB6E-F9F6707F4BCC}"/>
              </a:ext>
            </a:extLst>
          </p:cNvPr>
          <p:cNvSpPr txBox="1"/>
          <p:nvPr/>
        </p:nvSpPr>
        <p:spPr>
          <a:xfrm>
            <a:off x="6752935" y="2392403"/>
            <a:ext cx="4782212" cy="738664"/>
          </a:xfrm>
          <a:prstGeom prst="rect">
            <a:avLst/>
          </a:prstGeom>
          <a:noFill/>
        </p:spPr>
        <p:txBody>
          <a:bodyPr wrap="square" rtlCol="0">
            <a:spAutoFit/>
          </a:bodyPr>
          <a:lstStyle/>
          <a:p>
            <a:endParaRPr lang="en-US" dirty="0">
              <a:latin typeface="Visuelt Light" panose="02000506030000020004" pitchFamily="2" charset="77"/>
            </a:endParaRPr>
          </a:p>
          <a:p>
            <a:r>
              <a:rPr lang="en-US" dirty="0">
                <a:latin typeface="Visuelt Light" panose="02000506030000020004" pitchFamily="2" charset="77"/>
              </a:rPr>
              <a:t>   </a:t>
            </a:r>
          </a:p>
          <a:p>
            <a:endParaRPr lang="en-US" dirty="0">
              <a:latin typeface="Visuelt Light" panose="02000506030000020004" pitchFamily="2" charset="77"/>
            </a:endParaRPr>
          </a:p>
        </p:txBody>
      </p:sp>
    </p:spTree>
    <p:extLst>
      <p:ext uri="{BB962C8B-B14F-4D97-AF65-F5344CB8AC3E}">
        <p14:creationId xmlns:p14="http://schemas.microsoft.com/office/powerpoint/2010/main" val="2595836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
          <p:cNvSpPr txBox="1">
            <a:spLocks noGrp="1"/>
          </p:cNvSpPr>
          <p:nvPr>
            <p:ph type="ftr" idx="11"/>
          </p:nvPr>
        </p:nvSpPr>
        <p:spPr>
          <a:xfrm>
            <a:off x="1073426" y="6200775"/>
            <a:ext cx="3657600" cy="6572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84" name="Google Shape;684;p8"/>
          <p:cNvSpPr txBox="1">
            <a:spLocks noGrp="1"/>
          </p:cNvSpPr>
          <p:nvPr>
            <p:ph type="sldNum" idx="12"/>
          </p:nvPr>
        </p:nvSpPr>
        <p:spPr>
          <a:xfrm>
            <a:off x="623889" y="6200775"/>
            <a:ext cx="303038" cy="6572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18</a:t>
            </a:fld>
            <a:endParaRPr/>
          </a:p>
        </p:txBody>
      </p:sp>
      <p:sp>
        <p:nvSpPr>
          <p:cNvPr id="685" name="Google Shape;685;p8"/>
          <p:cNvSpPr txBox="1">
            <a:spLocks noGrp="1"/>
          </p:cNvSpPr>
          <p:nvPr>
            <p:ph type="body" idx="1"/>
          </p:nvPr>
        </p:nvSpPr>
        <p:spPr>
          <a:xfrm>
            <a:off x="508500" y="1563199"/>
            <a:ext cx="8989155" cy="4297500"/>
          </a:xfrm>
          <a:prstGeom prst="rect">
            <a:avLst/>
          </a:prstGeom>
          <a:noFill/>
          <a:ln>
            <a:noFill/>
          </a:ln>
        </p:spPr>
        <p:txBody>
          <a:bodyPr spcFirstLastPara="1" wrap="square" lIns="91425" tIns="45700" rIns="91425" bIns="45700" anchor="t" anchorCtr="0">
            <a:normAutofit lnSpcReduction="10000"/>
          </a:bodyPr>
          <a:lstStyle/>
          <a:p>
            <a:pPr marL="101600" indent="0">
              <a:spcBef>
                <a:spcPts val="0"/>
              </a:spcBef>
              <a:buNone/>
            </a:pPr>
            <a:r>
              <a:rPr lang="en-GB" dirty="0">
                <a:latin typeface="Visuelt Medium" pitchFamily="2" charset="77"/>
              </a:rPr>
              <a:t>Remove Bottlenecks </a:t>
            </a:r>
          </a:p>
          <a:p>
            <a:pPr marL="387350" indent="-285750">
              <a:spcBef>
                <a:spcPts val="0"/>
              </a:spcBef>
            </a:pPr>
            <a:r>
              <a:rPr lang="en-GB" dirty="0">
                <a:latin typeface="Visuelt Light" panose="02000506030000020004" pitchFamily="2" charset="77"/>
              </a:rPr>
              <a:t>Teams can consume components by adding them to their services without Cloud Engineering being involved.</a:t>
            </a:r>
          </a:p>
          <a:p>
            <a:pPr marL="101600" indent="0">
              <a:spcBef>
                <a:spcPts val="600"/>
              </a:spcBef>
              <a:buNone/>
            </a:pPr>
            <a:r>
              <a:rPr lang="en-GB" dirty="0">
                <a:latin typeface="Visuelt Medium" pitchFamily="2" charset="77"/>
              </a:rPr>
              <a:t>Increase Pace</a:t>
            </a:r>
          </a:p>
          <a:p>
            <a:pPr marL="387350" indent="-285750">
              <a:spcBef>
                <a:spcPts val="0"/>
              </a:spcBef>
            </a:pPr>
            <a:r>
              <a:rPr lang="en-GB" dirty="0">
                <a:latin typeface="Visuelt Light" panose="02000506030000020004" pitchFamily="2" charset="77"/>
              </a:rPr>
              <a:t>Our state files are now reduced to the size of individual services, so plans and deployments take a small number of minutes.</a:t>
            </a:r>
          </a:p>
          <a:p>
            <a:pPr marL="101600" indent="0">
              <a:spcBef>
                <a:spcPts val="600"/>
              </a:spcBef>
              <a:buNone/>
            </a:pPr>
            <a:r>
              <a:rPr lang="en-GB" dirty="0">
                <a:latin typeface="Visuelt Medium" pitchFamily="2" charset="77"/>
              </a:rPr>
              <a:t>Ensure Consistency</a:t>
            </a:r>
          </a:p>
          <a:p>
            <a:pPr marL="387350" indent="-285750">
              <a:spcBef>
                <a:spcPts val="0"/>
              </a:spcBef>
            </a:pPr>
            <a:r>
              <a:rPr lang="en-GB" dirty="0">
                <a:latin typeface="Visuelt Light" panose="02000506030000020004" pitchFamily="2" charset="77"/>
              </a:rPr>
              <a:t>The use of services means we know we’re consistent across environments</a:t>
            </a:r>
          </a:p>
          <a:p>
            <a:pPr marL="387350" indent="-285750">
              <a:spcBef>
                <a:spcPts val="0"/>
              </a:spcBef>
            </a:pPr>
            <a:r>
              <a:rPr lang="en-GB" dirty="0">
                <a:latin typeface="Visuelt Light" panose="02000506030000020004" pitchFamily="2" charset="77"/>
              </a:rPr>
              <a:t>The use of components and modules (and </a:t>
            </a:r>
            <a:r>
              <a:rPr lang="en-GB" dirty="0" err="1">
                <a:latin typeface="Visuelt Light" panose="02000506030000020004" pitchFamily="2" charset="77"/>
              </a:rPr>
              <a:t>beroku</a:t>
            </a:r>
            <a:r>
              <a:rPr lang="en-GB" dirty="0">
                <a:latin typeface="Visuelt Light" panose="02000506030000020004" pitchFamily="2" charset="77"/>
              </a:rPr>
              <a:t> to keep us up to date) means we know we’re consistent across services.</a:t>
            </a:r>
          </a:p>
          <a:p>
            <a:pPr marL="101600" indent="0">
              <a:spcBef>
                <a:spcPts val="600"/>
              </a:spcBef>
              <a:buNone/>
            </a:pPr>
            <a:r>
              <a:rPr lang="en-GB" dirty="0">
                <a:latin typeface="Visuelt Medium" pitchFamily="2" charset="77"/>
              </a:rPr>
              <a:t>Enforce Compliance</a:t>
            </a:r>
          </a:p>
          <a:p>
            <a:pPr marL="387350" indent="-285750">
              <a:spcBef>
                <a:spcPts val="0"/>
              </a:spcBef>
            </a:pPr>
            <a:r>
              <a:rPr lang="en-GB" dirty="0">
                <a:latin typeface="Visuelt Light" panose="02000506030000020004" pitchFamily="2" charset="77"/>
              </a:rPr>
              <a:t>By baking the opinions into the modules and then using AWS Tagging to show which module created each resource we can quickly and easily demonstrate that resources have not been changed, and are therefore compliant.</a:t>
            </a:r>
            <a:endParaRPr dirty="0">
              <a:latin typeface="Visuelt Light" panose="02000506030000020004" pitchFamily="2" charset="77"/>
            </a:endParaRPr>
          </a:p>
        </p:txBody>
      </p:sp>
      <p:sp>
        <p:nvSpPr>
          <p:cNvPr id="686" name="Google Shape;686;p8"/>
          <p:cNvSpPr txBox="1">
            <a:spLocks noGrp="1"/>
          </p:cNvSpPr>
          <p:nvPr>
            <p:ph type="title"/>
          </p:nvPr>
        </p:nvSpPr>
        <p:spPr>
          <a:xfrm>
            <a:off x="637957" y="81387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What are we trying to solve?</a:t>
            </a:r>
            <a:endParaRPr b="0" dirty="0">
              <a:latin typeface="Visuelt" pitchFamily="2" charset="77"/>
            </a:endParaRPr>
          </a:p>
        </p:txBody>
      </p:sp>
      <p:pic>
        <p:nvPicPr>
          <p:cNvPr id="2" name="Picture 1">
            <a:extLst>
              <a:ext uri="{FF2B5EF4-FFF2-40B4-BE49-F238E27FC236}">
                <a16:creationId xmlns:a16="http://schemas.microsoft.com/office/drawing/2014/main" id="{49652C30-647E-1D49-B4B1-321070FFA1CC}"/>
              </a:ext>
            </a:extLst>
          </p:cNvPr>
          <p:cNvPicPr>
            <a:picLocks noChangeAspect="1"/>
          </p:cNvPicPr>
          <p:nvPr/>
        </p:nvPicPr>
        <p:blipFill>
          <a:blip r:embed="rId3"/>
          <a:stretch>
            <a:fillRect/>
          </a:stretch>
        </p:blipFill>
        <p:spPr>
          <a:xfrm>
            <a:off x="9810762" y="1828508"/>
            <a:ext cx="415762" cy="415762"/>
          </a:xfrm>
          <a:prstGeom prst="rect">
            <a:avLst/>
          </a:prstGeom>
        </p:spPr>
      </p:pic>
      <p:pic>
        <p:nvPicPr>
          <p:cNvPr id="7" name="Picture 6">
            <a:extLst>
              <a:ext uri="{FF2B5EF4-FFF2-40B4-BE49-F238E27FC236}">
                <a16:creationId xmlns:a16="http://schemas.microsoft.com/office/drawing/2014/main" id="{39E9EA83-2ED2-1840-A568-8F65BEE913D3}"/>
              </a:ext>
            </a:extLst>
          </p:cNvPr>
          <p:cNvPicPr>
            <a:picLocks noChangeAspect="1"/>
          </p:cNvPicPr>
          <p:nvPr/>
        </p:nvPicPr>
        <p:blipFill>
          <a:blip r:embed="rId3"/>
          <a:stretch>
            <a:fillRect/>
          </a:stretch>
        </p:blipFill>
        <p:spPr>
          <a:xfrm>
            <a:off x="9810762" y="2782141"/>
            <a:ext cx="415762" cy="415762"/>
          </a:xfrm>
          <a:prstGeom prst="rect">
            <a:avLst/>
          </a:prstGeom>
        </p:spPr>
      </p:pic>
      <p:pic>
        <p:nvPicPr>
          <p:cNvPr id="8" name="Picture 7">
            <a:extLst>
              <a:ext uri="{FF2B5EF4-FFF2-40B4-BE49-F238E27FC236}">
                <a16:creationId xmlns:a16="http://schemas.microsoft.com/office/drawing/2014/main" id="{DB514778-976C-764E-9062-6A05CA621404}"/>
              </a:ext>
            </a:extLst>
          </p:cNvPr>
          <p:cNvPicPr>
            <a:picLocks noChangeAspect="1"/>
          </p:cNvPicPr>
          <p:nvPr/>
        </p:nvPicPr>
        <p:blipFill>
          <a:blip r:embed="rId3"/>
          <a:stretch>
            <a:fillRect/>
          </a:stretch>
        </p:blipFill>
        <p:spPr>
          <a:xfrm>
            <a:off x="9810762" y="3735775"/>
            <a:ext cx="415762" cy="415762"/>
          </a:xfrm>
          <a:prstGeom prst="rect">
            <a:avLst/>
          </a:prstGeom>
        </p:spPr>
      </p:pic>
      <p:pic>
        <p:nvPicPr>
          <p:cNvPr id="9" name="Picture 8">
            <a:extLst>
              <a:ext uri="{FF2B5EF4-FFF2-40B4-BE49-F238E27FC236}">
                <a16:creationId xmlns:a16="http://schemas.microsoft.com/office/drawing/2014/main" id="{8661B232-4D41-D34D-BDD6-CBD83373E003}"/>
              </a:ext>
            </a:extLst>
          </p:cNvPr>
          <p:cNvPicPr>
            <a:picLocks noChangeAspect="1"/>
          </p:cNvPicPr>
          <p:nvPr/>
        </p:nvPicPr>
        <p:blipFill>
          <a:blip r:embed="rId3"/>
          <a:stretch>
            <a:fillRect/>
          </a:stretch>
        </p:blipFill>
        <p:spPr>
          <a:xfrm>
            <a:off x="9810762" y="4858605"/>
            <a:ext cx="415762" cy="415762"/>
          </a:xfrm>
          <a:prstGeom prst="rect">
            <a:avLst/>
          </a:prstGeom>
        </p:spPr>
      </p:pic>
    </p:spTree>
    <p:extLst>
      <p:ext uri="{BB962C8B-B14F-4D97-AF65-F5344CB8AC3E}">
        <p14:creationId xmlns:p14="http://schemas.microsoft.com/office/powerpoint/2010/main" val="3761698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83"/>
          <p:cNvSpPr txBox="1">
            <a:spLocks noGrp="1"/>
          </p:cNvSpPr>
          <p:nvPr>
            <p:ph type="title"/>
          </p:nvPr>
        </p:nvSpPr>
        <p:spPr>
          <a:xfrm>
            <a:off x="641437" y="2050093"/>
            <a:ext cx="9685337" cy="76945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5400"/>
              <a:buFont typeface="Arial"/>
              <a:buNone/>
            </a:pPr>
            <a:r>
              <a:rPr lang="en-GB" b="0" dirty="0">
                <a:latin typeface="Visuelt" pitchFamily="2" charset="77"/>
              </a:rPr>
              <a:t>Thank you</a:t>
            </a:r>
            <a:endParaRPr b="0" dirty="0">
              <a:latin typeface="Visuelt" pitchFamily="2" charset="77"/>
            </a:endParaRPr>
          </a:p>
        </p:txBody>
      </p:sp>
      <p:sp>
        <p:nvSpPr>
          <p:cNvPr id="1513" name="Google Shape;1513;p83"/>
          <p:cNvSpPr txBox="1">
            <a:spLocks noGrp="1"/>
          </p:cNvSpPr>
          <p:nvPr>
            <p:ph type="body" idx="1"/>
          </p:nvPr>
        </p:nvSpPr>
        <p:spPr>
          <a:xfrm>
            <a:off x="641437" y="2633834"/>
            <a:ext cx="9685337" cy="780876"/>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SzPts val="5400"/>
              <a:buNone/>
            </a:pPr>
            <a:r>
              <a:rPr lang="en-GB" b="0" dirty="0">
                <a:latin typeface="Visuelt" pitchFamily="2" charset="77"/>
              </a:rPr>
              <a:t>For listening</a:t>
            </a:r>
            <a:endParaRPr b="0" dirty="0">
              <a:latin typeface="Visuelt" pitchFamily="2" charset="77"/>
            </a:endParaRPr>
          </a:p>
        </p:txBody>
      </p:sp>
      <p:sp>
        <p:nvSpPr>
          <p:cNvPr id="1514" name="Google Shape;1514;p83"/>
          <p:cNvSpPr txBox="1">
            <a:spLocks noGrp="1"/>
          </p:cNvSpPr>
          <p:nvPr>
            <p:ph type="body" idx="2"/>
          </p:nvPr>
        </p:nvSpPr>
        <p:spPr>
          <a:xfrm>
            <a:off x="623888" y="4195763"/>
            <a:ext cx="2735262" cy="563562"/>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ts val="1000"/>
              <a:buNone/>
            </a:pPr>
            <a:r>
              <a:rPr lang="en-GB" sz="1000" dirty="0"/>
              <a:t>Richard Vodden</a:t>
            </a:r>
          </a:p>
          <a:p>
            <a:pPr marL="0" lvl="0" indent="0" algn="l" rtl="0">
              <a:lnSpc>
                <a:spcPct val="100000"/>
              </a:lnSpc>
              <a:spcBef>
                <a:spcPts val="0"/>
              </a:spcBef>
              <a:spcAft>
                <a:spcPts val="0"/>
              </a:spcAft>
              <a:buSzPts val="1000"/>
              <a:buNone/>
            </a:pPr>
            <a:r>
              <a:rPr lang="en-GB" sz="1000" dirty="0"/>
              <a:t>@</a:t>
            </a:r>
            <a:r>
              <a:rPr lang="en-GB" sz="1000" dirty="0" err="1"/>
              <a:t>rvodden</a:t>
            </a:r>
            <a:endParaRPr lang="en-GB" sz="1000" dirty="0"/>
          </a:p>
          <a:p>
            <a:pPr marL="0" lvl="0" indent="0" algn="l" rtl="0">
              <a:lnSpc>
                <a:spcPct val="100000"/>
              </a:lnSpc>
              <a:spcBef>
                <a:spcPts val="0"/>
              </a:spcBef>
              <a:spcAft>
                <a:spcPts val="0"/>
              </a:spcAft>
              <a:buSzPts val="1000"/>
              <a:buNone/>
            </a:pPr>
            <a:r>
              <a:rPr lang="en-GB" sz="1000" dirty="0" err="1"/>
              <a:t>richard.vodden@babylonhealth.com</a:t>
            </a:r>
            <a:br>
              <a:rPr lang="en-GB" sz="1000" dirty="0"/>
            </a:b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
          <p:cNvSpPr txBox="1">
            <a:spLocks noGrp="1"/>
          </p:cNvSpPr>
          <p:nvPr>
            <p:ph type="ftr" idx="11"/>
          </p:nvPr>
        </p:nvSpPr>
        <p:spPr>
          <a:xfrm>
            <a:off x="1073426" y="6200775"/>
            <a:ext cx="3657600" cy="6572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84" name="Google Shape;684;p8"/>
          <p:cNvSpPr txBox="1">
            <a:spLocks noGrp="1"/>
          </p:cNvSpPr>
          <p:nvPr>
            <p:ph type="sldNum" idx="12"/>
          </p:nvPr>
        </p:nvSpPr>
        <p:spPr>
          <a:xfrm>
            <a:off x="623889" y="6200775"/>
            <a:ext cx="303038" cy="6572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2</a:t>
            </a:fld>
            <a:endParaRPr/>
          </a:p>
        </p:txBody>
      </p:sp>
      <p:sp>
        <p:nvSpPr>
          <p:cNvPr id="685" name="Google Shape;685;p8"/>
          <p:cNvSpPr txBox="1">
            <a:spLocks noGrp="1"/>
          </p:cNvSpPr>
          <p:nvPr>
            <p:ph type="body" idx="1"/>
          </p:nvPr>
        </p:nvSpPr>
        <p:spPr>
          <a:xfrm>
            <a:off x="508500" y="1746622"/>
            <a:ext cx="11175000" cy="4297500"/>
          </a:xfrm>
          <a:prstGeom prst="rect">
            <a:avLst/>
          </a:prstGeom>
          <a:noFill/>
          <a:ln>
            <a:noFill/>
          </a:ln>
        </p:spPr>
        <p:txBody>
          <a:bodyPr spcFirstLastPara="1" wrap="square" lIns="91425" tIns="45700" rIns="91425" bIns="45700" anchor="t" anchorCtr="0">
            <a:normAutofit/>
          </a:bodyPr>
          <a:lstStyle/>
          <a:p>
            <a:pPr marL="101600" indent="0">
              <a:spcBef>
                <a:spcPts val="0"/>
              </a:spcBef>
              <a:buNone/>
            </a:pPr>
            <a:r>
              <a:rPr lang="en-GB" dirty="0">
                <a:latin typeface="Visuelt Medium" pitchFamily="2" charset="77"/>
              </a:rPr>
              <a:t>Remove Bottlenecks</a:t>
            </a:r>
          </a:p>
          <a:p>
            <a:pPr marL="387350" indent="-285750">
              <a:spcBef>
                <a:spcPts val="0"/>
              </a:spcBef>
            </a:pPr>
            <a:r>
              <a:rPr lang="en-GB" dirty="0">
                <a:latin typeface="Visuelt Light" panose="02000506030000020004" pitchFamily="2" charset="77"/>
              </a:rPr>
              <a:t>Our cloud team is small, we need every engineer in the company to be able to commission infrastructure.</a:t>
            </a:r>
          </a:p>
          <a:p>
            <a:pPr marL="101600" indent="0">
              <a:spcBef>
                <a:spcPts val="600"/>
              </a:spcBef>
              <a:buNone/>
            </a:pPr>
            <a:r>
              <a:rPr lang="en-GB" dirty="0">
                <a:latin typeface="Visuelt Medium" pitchFamily="2" charset="77"/>
              </a:rPr>
              <a:t>Increase Pace</a:t>
            </a:r>
          </a:p>
          <a:p>
            <a:pPr marL="387350" indent="-285750">
              <a:spcBef>
                <a:spcPts val="0"/>
              </a:spcBef>
            </a:pPr>
            <a:r>
              <a:rPr lang="en-GB" dirty="0">
                <a:latin typeface="Visuelt Light" panose="02000506030000020004" pitchFamily="2" charset="77"/>
              </a:rPr>
              <a:t>We want to move quickly, we can’t have releases which need infrastructure changes to take lots longer than code releases.</a:t>
            </a:r>
          </a:p>
          <a:p>
            <a:pPr marL="101600" indent="0">
              <a:spcBef>
                <a:spcPts val="600"/>
              </a:spcBef>
              <a:buNone/>
            </a:pPr>
            <a:r>
              <a:rPr lang="en-GB" dirty="0">
                <a:latin typeface="Visuelt Medium" pitchFamily="2" charset="77"/>
              </a:rPr>
              <a:t>Ensure Consistency</a:t>
            </a:r>
          </a:p>
          <a:p>
            <a:pPr marL="387350" indent="-285750">
              <a:spcBef>
                <a:spcPts val="0"/>
              </a:spcBef>
            </a:pPr>
            <a:r>
              <a:rPr lang="en-GB" dirty="0">
                <a:latin typeface="Visuelt Light" panose="02000506030000020004" pitchFamily="2" charset="77"/>
              </a:rPr>
              <a:t>Data sovereignty requirements mean we have multiple production instances in different regions. We need to make sure that these are all tracking the same configuration.</a:t>
            </a:r>
          </a:p>
          <a:p>
            <a:pPr marL="101600" indent="0">
              <a:spcBef>
                <a:spcPts val="600"/>
              </a:spcBef>
              <a:buNone/>
            </a:pPr>
            <a:r>
              <a:rPr lang="en-GB" dirty="0">
                <a:latin typeface="Visuelt Medium" pitchFamily="2" charset="77"/>
              </a:rPr>
              <a:t>Enforce Compliance</a:t>
            </a:r>
          </a:p>
          <a:p>
            <a:pPr marL="387350" indent="-285750">
              <a:spcBef>
                <a:spcPts val="0"/>
              </a:spcBef>
            </a:pPr>
            <a:r>
              <a:rPr lang="en-GB" dirty="0">
                <a:latin typeface="Visuelt Light" panose="02000506030000020004" pitchFamily="2" charset="77"/>
              </a:rPr>
              <a:t>As a healthcare company there are both regulatory and compliance requirements on our infrastructure which we need to enforce, and demonstrate to auditors that they have been enforced.</a:t>
            </a:r>
            <a:endParaRPr dirty="0">
              <a:latin typeface="Visuelt Light" panose="02000506030000020004" pitchFamily="2" charset="77"/>
            </a:endParaRPr>
          </a:p>
        </p:txBody>
      </p:sp>
      <p:sp>
        <p:nvSpPr>
          <p:cNvPr id="686" name="Google Shape;686;p8"/>
          <p:cNvSpPr txBox="1">
            <a:spLocks noGrp="1"/>
          </p:cNvSpPr>
          <p:nvPr>
            <p:ph type="title"/>
          </p:nvPr>
        </p:nvSpPr>
        <p:spPr>
          <a:xfrm>
            <a:off x="637957" y="81387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What are we trying to solve?</a:t>
            </a:r>
            <a:endParaRPr b="0" dirty="0">
              <a:latin typeface="Visuelt" pitchFamily="2" charset="7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8"/>
          <p:cNvSpPr txBox="1">
            <a:spLocks noGrp="1"/>
          </p:cNvSpPr>
          <p:nvPr>
            <p:ph type="ftr" idx="11"/>
          </p:nvPr>
        </p:nvSpPr>
        <p:spPr>
          <a:xfrm>
            <a:off x="1073426" y="6200775"/>
            <a:ext cx="3657600" cy="6572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84" name="Google Shape;684;p8"/>
          <p:cNvSpPr txBox="1">
            <a:spLocks noGrp="1"/>
          </p:cNvSpPr>
          <p:nvPr>
            <p:ph type="sldNum" idx="12"/>
          </p:nvPr>
        </p:nvSpPr>
        <p:spPr>
          <a:xfrm>
            <a:off x="623889" y="6200775"/>
            <a:ext cx="303038" cy="6572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3</a:t>
            </a:fld>
            <a:endParaRPr/>
          </a:p>
        </p:txBody>
      </p:sp>
      <p:sp>
        <p:nvSpPr>
          <p:cNvPr id="686" name="Google Shape;686;p8"/>
          <p:cNvSpPr txBox="1">
            <a:spLocks noGrp="1"/>
          </p:cNvSpPr>
          <p:nvPr>
            <p:ph type="title"/>
          </p:nvPr>
        </p:nvSpPr>
        <p:spPr>
          <a:xfrm>
            <a:off x="2675700" y="3105000"/>
            <a:ext cx="6840600" cy="324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chemeClr val="accent2"/>
              </a:buClr>
              <a:buSzPts val="2800"/>
              <a:buFont typeface="Arial"/>
              <a:buNone/>
            </a:pPr>
            <a:r>
              <a:rPr lang="en-GB" b="0" dirty="0">
                <a:latin typeface="Visuelt" pitchFamily="2" charset="77"/>
              </a:rPr>
              <a:t>How would this be solved in any other programming language?</a:t>
            </a:r>
            <a:endParaRPr b="0" dirty="0">
              <a:latin typeface="Visuelt" pitchFamily="2" charset="77"/>
            </a:endParaRPr>
          </a:p>
        </p:txBody>
      </p:sp>
    </p:spTree>
    <p:extLst>
      <p:ext uri="{BB962C8B-B14F-4D97-AF65-F5344CB8AC3E}">
        <p14:creationId xmlns:p14="http://schemas.microsoft.com/office/powerpoint/2010/main" val="156801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What are the 12 Factors?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4</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SzPts val="2800"/>
              <a:buFont typeface="Arial"/>
              <a:buNone/>
            </a:pPr>
            <a:r>
              <a:rPr lang="en-GB" b="0" dirty="0">
                <a:latin typeface="Visuelt" pitchFamily="2" charset="77"/>
              </a:rPr>
              <a:t>Adam Wiggins, Heroku 2011</a:t>
            </a:r>
            <a:endParaRPr b="0" dirty="0">
              <a:latin typeface="Visuelt" pitchFamily="2" charset="77"/>
            </a:endParaRPr>
          </a:p>
        </p:txBody>
      </p:sp>
      <p:sp>
        <p:nvSpPr>
          <p:cNvPr id="817" name="Google Shape;817;p20"/>
          <p:cNvSpPr txBox="1">
            <a:spLocks noGrp="1"/>
          </p:cNvSpPr>
          <p:nvPr>
            <p:ph type="body" idx="2"/>
          </p:nvPr>
        </p:nvSpPr>
        <p:spPr>
          <a:xfrm>
            <a:off x="1235531" y="1881188"/>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Exactly one codebase</a:t>
            </a:r>
            <a:endParaRPr sz="800" dirty="0">
              <a:latin typeface="Visuelt" pitchFamily="2" charset="77"/>
            </a:endParaRPr>
          </a:p>
        </p:txBody>
      </p:sp>
      <p:sp>
        <p:nvSpPr>
          <p:cNvPr id="818" name="Google Shape;818;p20"/>
          <p:cNvSpPr txBox="1">
            <a:spLocks noGrp="1"/>
          </p:cNvSpPr>
          <p:nvPr>
            <p:ph type="body" idx="3"/>
          </p:nvPr>
        </p:nvSpPr>
        <p:spPr>
          <a:xfrm>
            <a:off x="623889" y="1881188"/>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a:t>
            </a:r>
            <a:endParaRPr b="0" dirty="0">
              <a:latin typeface="Visuelt" pitchFamily="2" charset="77"/>
            </a:endParaRPr>
          </a:p>
        </p:txBody>
      </p:sp>
      <p:sp>
        <p:nvSpPr>
          <p:cNvPr id="819" name="Google Shape;819;p20"/>
          <p:cNvSpPr txBox="1">
            <a:spLocks noGrp="1"/>
          </p:cNvSpPr>
          <p:nvPr>
            <p:ph type="body" idx="4"/>
          </p:nvPr>
        </p:nvSpPr>
        <p:spPr>
          <a:xfrm>
            <a:off x="1235531" y="2607137"/>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Dependencies should be declared</a:t>
            </a:r>
            <a:endParaRPr dirty="0">
              <a:latin typeface="Visuelt" pitchFamily="2" charset="77"/>
            </a:endParaRPr>
          </a:p>
        </p:txBody>
      </p:sp>
      <p:sp>
        <p:nvSpPr>
          <p:cNvPr id="820" name="Google Shape;820;p20"/>
          <p:cNvSpPr txBox="1">
            <a:spLocks noGrp="1"/>
          </p:cNvSpPr>
          <p:nvPr>
            <p:ph type="body" idx="5"/>
          </p:nvPr>
        </p:nvSpPr>
        <p:spPr>
          <a:xfrm>
            <a:off x="623889" y="2607137"/>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II</a:t>
            </a:r>
            <a:endParaRPr b="0" dirty="0">
              <a:latin typeface="Visuelt" pitchFamily="2" charset="77"/>
            </a:endParaRPr>
          </a:p>
        </p:txBody>
      </p:sp>
      <p:sp>
        <p:nvSpPr>
          <p:cNvPr id="821" name="Google Shape;821;p20"/>
          <p:cNvSpPr txBox="1">
            <a:spLocks noGrp="1"/>
          </p:cNvSpPr>
          <p:nvPr>
            <p:ph type="body" idx="6"/>
          </p:nvPr>
        </p:nvSpPr>
        <p:spPr>
          <a:xfrm>
            <a:off x="1235531" y="3333086"/>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Configuration should be stored in the environment</a:t>
            </a:r>
            <a:endParaRPr dirty="0">
              <a:latin typeface="Visuelt" pitchFamily="2" charset="77"/>
            </a:endParaRPr>
          </a:p>
        </p:txBody>
      </p:sp>
      <p:sp>
        <p:nvSpPr>
          <p:cNvPr id="822" name="Google Shape;822;p20"/>
          <p:cNvSpPr txBox="1">
            <a:spLocks noGrp="1"/>
          </p:cNvSpPr>
          <p:nvPr>
            <p:ph type="body" idx="7"/>
          </p:nvPr>
        </p:nvSpPr>
        <p:spPr>
          <a:xfrm>
            <a:off x="623889" y="3333086"/>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III</a:t>
            </a:r>
            <a:endParaRPr b="0" dirty="0">
              <a:latin typeface="Visuelt" pitchFamily="2" charset="77"/>
            </a:endParaRPr>
          </a:p>
        </p:txBody>
      </p:sp>
      <p:sp>
        <p:nvSpPr>
          <p:cNvPr id="823" name="Google Shape;823;p20"/>
          <p:cNvSpPr txBox="1">
            <a:spLocks noGrp="1"/>
          </p:cNvSpPr>
          <p:nvPr>
            <p:ph type="body" idx="8"/>
          </p:nvPr>
        </p:nvSpPr>
        <p:spPr>
          <a:xfrm>
            <a:off x="1235531" y="4059035"/>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Backing services should be attached and detached by the environment</a:t>
            </a:r>
            <a:endParaRPr dirty="0">
              <a:latin typeface="Visuelt" pitchFamily="2" charset="77"/>
            </a:endParaRPr>
          </a:p>
        </p:txBody>
      </p:sp>
      <p:sp>
        <p:nvSpPr>
          <p:cNvPr id="824" name="Google Shape;824;p20"/>
          <p:cNvSpPr txBox="1">
            <a:spLocks noGrp="1"/>
          </p:cNvSpPr>
          <p:nvPr>
            <p:ph type="body" idx="9"/>
          </p:nvPr>
        </p:nvSpPr>
        <p:spPr>
          <a:xfrm>
            <a:off x="623889" y="4059035"/>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IV</a:t>
            </a:r>
            <a:endParaRPr b="0" dirty="0">
              <a:latin typeface="Visuelt" pitchFamily="2" charset="77"/>
            </a:endParaRPr>
          </a:p>
        </p:txBody>
      </p:sp>
      <p:sp>
        <p:nvSpPr>
          <p:cNvPr id="825" name="Google Shape;825;p20"/>
          <p:cNvSpPr txBox="1">
            <a:spLocks noGrp="1"/>
          </p:cNvSpPr>
          <p:nvPr>
            <p:ph type="body" idx="13"/>
          </p:nvPr>
        </p:nvSpPr>
        <p:spPr>
          <a:xfrm>
            <a:off x="1235531" y="4784984"/>
            <a:ext cx="39462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Build, Release, Run should be strictly separated</a:t>
            </a:r>
            <a:endParaRPr dirty="0">
              <a:latin typeface="Visuelt" pitchFamily="2" charset="77"/>
            </a:endParaRPr>
          </a:p>
        </p:txBody>
      </p:sp>
      <p:sp>
        <p:nvSpPr>
          <p:cNvPr id="826" name="Google Shape;826;p20"/>
          <p:cNvSpPr txBox="1">
            <a:spLocks noGrp="1"/>
          </p:cNvSpPr>
          <p:nvPr>
            <p:ph type="body" idx="14"/>
          </p:nvPr>
        </p:nvSpPr>
        <p:spPr>
          <a:xfrm>
            <a:off x="623889" y="4784984"/>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V</a:t>
            </a:r>
            <a:endParaRPr b="0" dirty="0">
              <a:latin typeface="Visuelt" pitchFamily="2" charset="77"/>
            </a:endParaRPr>
          </a:p>
        </p:txBody>
      </p:sp>
      <p:sp>
        <p:nvSpPr>
          <p:cNvPr id="827" name="Google Shape;827;p20"/>
          <p:cNvSpPr txBox="1">
            <a:spLocks noGrp="1"/>
          </p:cNvSpPr>
          <p:nvPr>
            <p:ph type="body" idx="15"/>
          </p:nvPr>
        </p:nvSpPr>
        <p:spPr>
          <a:xfrm>
            <a:off x="1235531" y="5510933"/>
            <a:ext cx="39462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Applications should be stateless processes</a:t>
            </a:r>
            <a:endParaRPr dirty="0">
              <a:latin typeface="Visuelt" pitchFamily="2" charset="77"/>
            </a:endParaRPr>
          </a:p>
        </p:txBody>
      </p:sp>
      <p:sp>
        <p:nvSpPr>
          <p:cNvPr id="828" name="Google Shape;828;p20"/>
          <p:cNvSpPr txBox="1">
            <a:spLocks noGrp="1"/>
          </p:cNvSpPr>
          <p:nvPr>
            <p:ph type="body" idx="16"/>
          </p:nvPr>
        </p:nvSpPr>
        <p:spPr>
          <a:xfrm>
            <a:off x="623889" y="5510933"/>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VI</a:t>
            </a:r>
            <a:endParaRPr b="0" dirty="0">
              <a:latin typeface="Visuelt" pitchFamily="2" charset="77"/>
            </a:endParaRPr>
          </a:p>
        </p:txBody>
      </p:sp>
      <p:sp>
        <p:nvSpPr>
          <p:cNvPr id="829" name="Google Shape;829;p20"/>
          <p:cNvSpPr txBox="1">
            <a:spLocks noGrp="1"/>
          </p:cNvSpPr>
          <p:nvPr>
            <p:ph type="body" idx="17"/>
          </p:nvPr>
        </p:nvSpPr>
        <p:spPr>
          <a:xfrm>
            <a:off x="6572899" y="1875055"/>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Port Binding (don’t use app servers)</a:t>
            </a:r>
            <a:endParaRPr dirty="0">
              <a:latin typeface="Visuelt" pitchFamily="2" charset="77"/>
            </a:endParaRPr>
          </a:p>
        </p:txBody>
      </p:sp>
      <p:sp>
        <p:nvSpPr>
          <p:cNvPr id="830" name="Google Shape;830;p20"/>
          <p:cNvSpPr txBox="1">
            <a:spLocks noGrp="1"/>
          </p:cNvSpPr>
          <p:nvPr>
            <p:ph type="body" idx="18"/>
          </p:nvPr>
        </p:nvSpPr>
        <p:spPr>
          <a:xfrm>
            <a:off x="5961257" y="1875055"/>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VII</a:t>
            </a:r>
            <a:endParaRPr b="0" dirty="0">
              <a:latin typeface="Visuelt" pitchFamily="2" charset="77"/>
            </a:endParaRPr>
          </a:p>
        </p:txBody>
      </p:sp>
      <p:sp>
        <p:nvSpPr>
          <p:cNvPr id="831" name="Google Shape;831;p20"/>
          <p:cNvSpPr txBox="1">
            <a:spLocks noGrp="1"/>
          </p:cNvSpPr>
          <p:nvPr>
            <p:ph type="body" idx="19"/>
          </p:nvPr>
        </p:nvSpPr>
        <p:spPr>
          <a:xfrm>
            <a:off x="6572899" y="2601004"/>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Concurrency through scaling processes</a:t>
            </a:r>
            <a:endParaRPr dirty="0">
              <a:latin typeface="Visuelt" pitchFamily="2" charset="77"/>
            </a:endParaRPr>
          </a:p>
        </p:txBody>
      </p:sp>
      <p:sp>
        <p:nvSpPr>
          <p:cNvPr id="832" name="Google Shape;832;p20"/>
          <p:cNvSpPr txBox="1">
            <a:spLocks noGrp="1"/>
          </p:cNvSpPr>
          <p:nvPr>
            <p:ph type="body" idx="20"/>
          </p:nvPr>
        </p:nvSpPr>
        <p:spPr>
          <a:xfrm>
            <a:off x="5961257" y="2601004"/>
            <a:ext cx="611642"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VIII</a:t>
            </a:r>
            <a:endParaRPr b="0" dirty="0">
              <a:latin typeface="Visuelt" pitchFamily="2" charset="77"/>
            </a:endParaRPr>
          </a:p>
        </p:txBody>
      </p:sp>
      <p:sp>
        <p:nvSpPr>
          <p:cNvPr id="833" name="Google Shape;833;p20"/>
          <p:cNvSpPr txBox="1">
            <a:spLocks noGrp="1"/>
          </p:cNvSpPr>
          <p:nvPr>
            <p:ph type="body" idx="21"/>
          </p:nvPr>
        </p:nvSpPr>
        <p:spPr>
          <a:xfrm>
            <a:off x="6572899" y="3326953"/>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Disposability: Fast start-up &amp; graceful shutdown</a:t>
            </a:r>
            <a:endParaRPr dirty="0">
              <a:latin typeface="Visuelt" pitchFamily="2" charset="77"/>
            </a:endParaRPr>
          </a:p>
        </p:txBody>
      </p:sp>
      <p:sp>
        <p:nvSpPr>
          <p:cNvPr id="834" name="Google Shape;834;p20"/>
          <p:cNvSpPr txBox="1">
            <a:spLocks noGrp="1"/>
          </p:cNvSpPr>
          <p:nvPr>
            <p:ph type="body" idx="22"/>
          </p:nvPr>
        </p:nvSpPr>
        <p:spPr>
          <a:xfrm>
            <a:off x="5961257" y="3326953"/>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IX</a:t>
            </a:r>
            <a:endParaRPr b="0" dirty="0">
              <a:latin typeface="Visuelt" pitchFamily="2" charset="77"/>
            </a:endParaRPr>
          </a:p>
        </p:txBody>
      </p:sp>
      <p:sp>
        <p:nvSpPr>
          <p:cNvPr id="835" name="Google Shape;835;p20"/>
          <p:cNvSpPr txBox="1">
            <a:spLocks noGrp="1"/>
          </p:cNvSpPr>
          <p:nvPr>
            <p:ph type="body" idx="23"/>
          </p:nvPr>
        </p:nvSpPr>
        <p:spPr>
          <a:xfrm>
            <a:off x="6572899" y="4052902"/>
            <a:ext cx="3945600" cy="6402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24D9D9"/>
              </a:buClr>
              <a:buSzPts val="1600"/>
              <a:buFont typeface="Arial"/>
              <a:buNone/>
            </a:pPr>
            <a:r>
              <a:rPr lang="en-GB" dirty="0">
                <a:latin typeface="Visuelt" pitchFamily="2" charset="77"/>
              </a:rPr>
              <a:t>Development/Production Parity</a:t>
            </a:r>
            <a:endParaRPr dirty="0">
              <a:latin typeface="Visuelt" pitchFamily="2" charset="77"/>
            </a:endParaRPr>
          </a:p>
        </p:txBody>
      </p:sp>
      <p:sp>
        <p:nvSpPr>
          <p:cNvPr id="836" name="Google Shape;836;p20"/>
          <p:cNvSpPr txBox="1">
            <a:spLocks noGrp="1"/>
          </p:cNvSpPr>
          <p:nvPr>
            <p:ph type="body" idx="24"/>
          </p:nvPr>
        </p:nvSpPr>
        <p:spPr>
          <a:xfrm>
            <a:off x="5961257" y="4052902"/>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X</a:t>
            </a:r>
            <a:endParaRPr b="0" dirty="0">
              <a:latin typeface="Visuelt" pitchFamily="2" charset="77"/>
            </a:endParaRPr>
          </a:p>
        </p:txBody>
      </p:sp>
      <p:sp>
        <p:nvSpPr>
          <p:cNvPr id="837" name="Google Shape;837;p20"/>
          <p:cNvSpPr txBox="1">
            <a:spLocks noGrp="1"/>
          </p:cNvSpPr>
          <p:nvPr>
            <p:ph type="body" idx="25"/>
          </p:nvPr>
        </p:nvSpPr>
        <p:spPr>
          <a:xfrm>
            <a:off x="6572899" y="4778851"/>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Logs are event streams. The execution environment should aggregate.</a:t>
            </a:r>
            <a:endParaRPr dirty="0">
              <a:latin typeface="Visuelt" pitchFamily="2" charset="77"/>
            </a:endParaRPr>
          </a:p>
        </p:txBody>
      </p:sp>
      <p:sp>
        <p:nvSpPr>
          <p:cNvPr id="838" name="Google Shape;838;p20"/>
          <p:cNvSpPr txBox="1">
            <a:spLocks noGrp="1"/>
          </p:cNvSpPr>
          <p:nvPr>
            <p:ph type="body" idx="26"/>
          </p:nvPr>
        </p:nvSpPr>
        <p:spPr>
          <a:xfrm>
            <a:off x="5961257" y="4778851"/>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XI</a:t>
            </a:r>
            <a:endParaRPr b="0" dirty="0">
              <a:latin typeface="Visuelt" pitchFamily="2" charset="77"/>
            </a:endParaRPr>
          </a:p>
        </p:txBody>
      </p:sp>
      <p:sp>
        <p:nvSpPr>
          <p:cNvPr id="839" name="Google Shape;839;p20"/>
          <p:cNvSpPr txBox="1">
            <a:spLocks noGrp="1"/>
          </p:cNvSpPr>
          <p:nvPr>
            <p:ph type="body" idx="27"/>
          </p:nvPr>
        </p:nvSpPr>
        <p:spPr>
          <a:xfrm>
            <a:off x="6572899" y="5504800"/>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Admin Processes should be kept in source control</a:t>
            </a:r>
            <a:endParaRPr dirty="0">
              <a:latin typeface="Visuelt" pitchFamily="2" charset="77"/>
            </a:endParaRPr>
          </a:p>
        </p:txBody>
      </p:sp>
      <p:sp>
        <p:nvSpPr>
          <p:cNvPr id="840" name="Google Shape;840;p20"/>
          <p:cNvSpPr txBox="1">
            <a:spLocks noGrp="1"/>
          </p:cNvSpPr>
          <p:nvPr>
            <p:ph type="body" idx="28"/>
          </p:nvPr>
        </p:nvSpPr>
        <p:spPr>
          <a:xfrm>
            <a:off x="5961257" y="5504800"/>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XII</a:t>
            </a:r>
            <a:endParaRPr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Tree>
    <p:extLst>
      <p:ext uri="{BB962C8B-B14F-4D97-AF65-F5344CB8AC3E}">
        <p14:creationId xmlns:p14="http://schemas.microsoft.com/office/powerpoint/2010/main" val="2282245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What are the </a:t>
            </a:r>
            <a:r>
              <a:rPr lang="en-GB" b="0" strike="sngStrike" dirty="0">
                <a:latin typeface="Visuelt" pitchFamily="2" charset="77"/>
              </a:rPr>
              <a:t>12</a:t>
            </a:r>
            <a:r>
              <a:rPr lang="en-GB" b="0" dirty="0">
                <a:latin typeface="Visuelt" pitchFamily="2" charset="77"/>
              </a:rPr>
              <a:t> 8 Factors?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5</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SzPts val="2800"/>
              <a:buFont typeface="Arial"/>
              <a:buNone/>
            </a:pPr>
            <a:r>
              <a:rPr lang="en-GB" b="0" dirty="0">
                <a:latin typeface="Visuelt" pitchFamily="2" charset="77"/>
              </a:rPr>
              <a:t>Which of these work with terraform?</a:t>
            </a:r>
            <a:endParaRPr b="0" dirty="0">
              <a:latin typeface="Visuelt" pitchFamily="2" charset="77"/>
            </a:endParaRPr>
          </a:p>
        </p:txBody>
      </p:sp>
      <p:sp>
        <p:nvSpPr>
          <p:cNvPr id="817" name="Google Shape;817;p20"/>
          <p:cNvSpPr txBox="1">
            <a:spLocks noGrp="1"/>
          </p:cNvSpPr>
          <p:nvPr>
            <p:ph type="body" idx="2"/>
          </p:nvPr>
        </p:nvSpPr>
        <p:spPr>
          <a:xfrm>
            <a:off x="1235531" y="1881188"/>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Exactly one codebase</a:t>
            </a:r>
            <a:endParaRPr sz="800" dirty="0">
              <a:latin typeface="Visuelt" pitchFamily="2" charset="77"/>
            </a:endParaRPr>
          </a:p>
        </p:txBody>
      </p:sp>
      <p:sp>
        <p:nvSpPr>
          <p:cNvPr id="818" name="Google Shape;818;p20"/>
          <p:cNvSpPr txBox="1">
            <a:spLocks noGrp="1"/>
          </p:cNvSpPr>
          <p:nvPr>
            <p:ph type="body" idx="3"/>
          </p:nvPr>
        </p:nvSpPr>
        <p:spPr>
          <a:xfrm>
            <a:off x="623889" y="1881188"/>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a:t>
            </a:r>
            <a:endParaRPr b="0" dirty="0">
              <a:latin typeface="Visuelt" pitchFamily="2" charset="77"/>
            </a:endParaRPr>
          </a:p>
        </p:txBody>
      </p:sp>
      <p:sp>
        <p:nvSpPr>
          <p:cNvPr id="819" name="Google Shape;819;p20"/>
          <p:cNvSpPr txBox="1">
            <a:spLocks noGrp="1"/>
          </p:cNvSpPr>
          <p:nvPr>
            <p:ph type="body" idx="4"/>
          </p:nvPr>
        </p:nvSpPr>
        <p:spPr>
          <a:xfrm>
            <a:off x="1235531" y="2607137"/>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Dependencies should be declared</a:t>
            </a:r>
            <a:endParaRPr dirty="0">
              <a:latin typeface="Visuelt" pitchFamily="2" charset="77"/>
            </a:endParaRPr>
          </a:p>
        </p:txBody>
      </p:sp>
      <p:sp>
        <p:nvSpPr>
          <p:cNvPr id="820" name="Google Shape;820;p20"/>
          <p:cNvSpPr txBox="1">
            <a:spLocks noGrp="1"/>
          </p:cNvSpPr>
          <p:nvPr>
            <p:ph type="body" idx="5"/>
          </p:nvPr>
        </p:nvSpPr>
        <p:spPr>
          <a:xfrm>
            <a:off x="623889" y="2607137"/>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II</a:t>
            </a:r>
            <a:endParaRPr b="0" dirty="0">
              <a:latin typeface="Visuelt" pitchFamily="2" charset="77"/>
            </a:endParaRPr>
          </a:p>
        </p:txBody>
      </p:sp>
      <p:sp>
        <p:nvSpPr>
          <p:cNvPr id="821" name="Google Shape;821;p20"/>
          <p:cNvSpPr txBox="1">
            <a:spLocks noGrp="1"/>
          </p:cNvSpPr>
          <p:nvPr>
            <p:ph type="body" idx="6"/>
          </p:nvPr>
        </p:nvSpPr>
        <p:spPr>
          <a:xfrm>
            <a:off x="1235531" y="3333086"/>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Configuration should be stored in the environment</a:t>
            </a:r>
            <a:endParaRPr dirty="0">
              <a:latin typeface="Visuelt" pitchFamily="2" charset="77"/>
            </a:endParaRPr>
          </a:p>
        </p:txBody>
      </p:sp>
      <p:sp>
        <p:nvSpPr>
          <p:cNvPr id="822" name="Google Shape;822;p20"/>
          <p:cNvSpPr txBox="1">
            <a:spLocks noGrp="1"/>
          </p:cNvSpPr>
          <p:nvPr>
            <p:ph type="body" idx="7"/>
          </p:nvPr>
        </p:nvSpPr>
        <p:spPr>
          <a:xfrm>
            <a:off x="623889" y="3333086"/>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III</a:t>
            </a:r>
            <a:endParaRPr b="0" dirty="0">
              <a:latin typeface="Visuelt" pitchFamily="2" charset="77"/>
            </a:endParaRPr>
          </a:p>
        </p:txBody>
      </p:sp>
      <p:sp>
        <p:nvSpPr>
          <p:cNvPr id="823" name="Google Shape;823;p20"/>
          <p:cNvSpPr txBox="1">
            <a:spLocks noGrp="1"/>
          </p:cNvSpPr>
          <p:nvPr>
            <p:ph type="body" idx="8"/>
          </p:nvPr>
        </p:nvSpPr>
        <p:spPr>
          <a:xfrm>
            <a:off x="1235531" y="4059035"/>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strike="sngStrike" dirty="0">
                <a:latin typeface="Visuelt" pitchFamily="2" charset="77"/>
              </a:rPr>
              <a:t>Backing services should be attached and detached by the environment</a:t>
            </a:r>
            <a:endParaRPr strike="sngStrike" dirty="0">
              <a:latin typeface="Visuelt" pitchFamily="2" charset="77"/>
            </a:endParaRPr>
          </a:p>
        </p:txBody>
      </p:sp>
      <p:sp>
        <p:nvSpPr>
          <p:cNvPr id="824" name="Google Shape;824;p20"/>
          <p:cNvSpPr txBox="1">
            <a:spLocks noGrp="1"/>
          </p:cNvSpPr>
          <p:nvPr>
            <p:ph type="body" idx="9"/>
          </p:nvPr>
        </p:nvSpPr>
        <p:spPr>
          <a:xfrm>
            <a:off x="623889" y="4059035"/>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IV</a:t>
            </a:r>
            <a:endParaRPr b="0" dirty="0">
              <a:latin typeface="Visuelt" pitchFamily="2" charset="77"/>
            </a:endParaRPr>
          </a:p>
        </p:txBody>
      </p:sp>
      <p:sp>
        <p:nvSpPr>
          <p:cNvPr id="825" name="Google Shape;825;p20"/>
          <p:cNvSpPr txBox="1">
            <a:spLocks noGrp="1"/>
          </p:cNvSpPr>
          <p:nvPr>
            <p:ph type="body" idx="13"/>
          </p:nvPr>
        </p:nvSpPr>
        <p:spPr>
          <a:xfrm>
            <a:off x="1235531" y="4784984"/>
            <a:ext cx="39462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Build, Release, Run should be strictly separated</a:t>
            </a:r>
            <a:endParaRPr dirty="0">
              <a:latin typeface="Visuelt" pitchFamily="2" charset="77"/>
            </a:endParaRPr>
          </a:p>
        </p:txBody>
      </p:sp>
      <p:sp>
        <p:nvSpPr>
          <p:cNvPr id="826" name="Google Shape;826;p20"/>
          <p:cNvSpPr txBox="1">
            <a:spLocks noGrp="1"/>
          </p:cNvSpPr>
          <p:nvPr>
            <p:ph type="body" idx="14"/>
          </p:nvPr>
        </p:nvSpPr>
        <p:spPr>
          <a:xfrm>
            <a:off x="623889" y="4784984"/>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V</a:t>
            </a:r>
            <a:endParaRPr b="0" dirty="0">
              <a:latin typeface="Visuelt" pitchFamily="2" charset="77"/>
            </a:endParaRPr>
          </a:p>
        </p:txBody>
      </p:sp>
      <p:sp>
        <p:nvSpPr>
          <p:cNvPr id="827" name="Google Shape;827;p20"/>
          <p:cNvSpPr txBox="1">
            <a:spLocks noGrp="1"/>
          </p:cNvSpPr>
          <p:nvPr>
            <p:ph type="body" idx="15"/>
          </p:nvPr>
        </p:nvSpPr>
        <p:spPr>
          <a:xfrm>
            <a:off x="1235531" y="5510933"/>
            <a:ext cx="39462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strike="sngStrike" dirty="0">
                <a:latin typeface="Visuelt" pitchFamily="2" charset="77"/>
              </a:rPr>
              <a:t>Applications should be stateless processes</a:t>
            </a:r>
            <a:endParaRPr strike="sngStrike" dirty="0">
              <a:latin typeface="Visuelt" pitchFamily="2" charset="77"/>
            </a:endParaRPr>
          </a:p>
        </p:txBody>
      </p:sp>
      <p:sp>
        <p:nvSpPr>
          <p:cNvPr id="828" name="Google Shape;828;p20"/>
          <p:cNvSpPr txBox="1">
            <a:spLocks noGrp="1"/>
          </p:cNvSpPr>
          <p:nvPr>
            <p:ph type="body" idx="16"/>
          </p:nvPr>
        </p:nvSpPr>
        <p:spPr>
          <a:xfrm>
            <a:off x="623889" y="5510933"/>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strike="sngStrike" dirty="0">
                <a:latin typeface="Visuelt" pitchFamily="2" charset="77"/>
              </a:rPr>
              <a:t>VI</a:t>
            </a:r>
            <a:endParaRPr b="0" strike="sngStrike" dirty="0">
              <a:latin typeface="Visuelt" pitchFamily="2" charset="77"/>
            </a:endParaRPr>
          </a:p>
        </p:txBody>
      </p:sp>
      <p:sp>
        <p:nvSpPr>
          <p:cNvPr id="829" name="Google Shape;829;p20"/>
          <p:cNvSpPr txBox="1">
            <a:spLocks noGrp="1"/>
          </p:cNvSpPr>
          <p:nvPr>
            <p:ph type="body" idx="17"/>
          </p:nvPr>
        </p:nvSpPr>
        <p:spPr>
          <a:xfrm>
            <a:off x="6572899" y="1875055"/>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strike="sngStrike" dirty="0">
                <a:latin typeface="Visuelt" pitchFamily="2" charset="77"/>
              </a:rPr>
              <a:t>Port Binding (don’t use app servers)</a:t>
            </a:r>
            <a:endParaRPr strike="sngStrike" dirty="0">
              <a:latin typeface="Visuelt" pitchFamily="2" charset="77"/>
            </a:endParaRPr>
          </a:p>
        </p:txBody>
      </p:sp>
      <p:sp>
        <p:nvSpPr>
          <p:cNvPr id="830" name="Google Shape;830;p20"/>
          <p:cNvSpPr txBox="1">
            <a:spLocks noGrp="1"/>
          </p:cNvSpPr>
          <p:nvPr>
            <p:ph type="body" idx="18"/>
          </p:nvPr>
        </p:nvSpPr>
        <p:spPr>
          <a:xfrm>
            <a:off x="5961257" y="1875055"/>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strike="sngStrike" dirty="0">
                <a:latin typeface="Visuelt" pitchFamily="2" charset="77"/>
              </a:rPr>
              <a:t>VII</a:t>
            </a:r>
            <a:endParaRPr b="0" strike="sngStrike" dirty="0">
              <a:latin typeface="Visuelt" pitchFamily="2" charset="77"/>
            </a:endParaRPr>
          </a:p>
        </p:txBody>
      </p:sp>
      <p:sp>
        <p:nvSpPr>
          <p:cNvPr id="831" name="Google Shape;831;p20"/>
          <p:cNvSpPr txBox="1">
            <a:spLocks noGrp="1"/>
          </p:cNvSpPr>
          <p:nvPr>
            <p:ph type="body" idx="19"/>
          </p:nvPr>
        </p:nvSpPr>
        <p:spPr>
          <a:xfrm>
            <a:off x="6572899" y="2601004"/>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strike="sngStrike" dirty="0">
                <a:latin typeface="Visuelt" pitchFamily="2" charset="77"/>
              </a:rPr>
              <a:t>Concurrency through scaling processes</a:t>
            </a:r>
            <a:endParaRPr strike="sngStrike" dirty="0">
              <a:latin typeface="Visuelt" pitchFamily="2" charset="77"/>
            </a:endParaRPr>
          </a:p>
        </p:txBody>
      </p:sp>
      <p:sp>
        <p:nvSpPr>
          <p:cNvPr id="832" name="Google Shape;832;p20"/>
          <p:cNvSpPr txBox="1">
            <a:spLocks noGrp="1"/>
          </p:cNvSpPr>
          <p:nvPr>
            <p:ph type="body" idx="20"/>
          </p:nvPr>
        </p:nvSpPr>
        <p:spPr>
          <a:xfrm>
            <a:off x="5961257" y="2601004"/>
            <a:ext cx="611642"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strike="sngStrike" dirty="0">
                <a:latin typeface="Visuelt" pitchFamily="2" charset="77"/>
              </a:rPr>
              <a:t>VIII</a:t>
            </a:r>
            <a:endParaRPr b="0" strike="sngStrike" dirty="0">
              <a:latin typeface="Visuelt" pitchFamily="2" charset="77"/>
            </a:endParaRPr>
          </a:p>
        </p:txBody>
      </p:sp>
      <p:sp>
        <p:nvSpPr>
          <p:cNvPr id="833" name="Google Shape;833;p20"/>
          <p:cNvSpPr txBox="1">
            <a:spLocks noGrp="1"/>
          </p:cNvSpPr>
          <p:nvPr>
            <p:ph type="body" idx="21"/>
          </p:nvPr>
        </p:nvSpPr>
        <p:spPr>
          <a:xfrm>
            <a:off x="6572899" y="3326953"/>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Disposability: Fast start-up &amp; graceful shutdown</a:t>
            </a:r>
            <a:endParaRPr dirty="0">
              <a:latin typeface="Visuelt" pitchFamily="2" charset="77"/>
            </a:endParaRPr>
          </a:p>
        </p:txBody>
      </p:sp>
      <p:sp>
        <p:nvSpPr>
          <p:cNvPr id="834" name="Google Shape;834;p20"/>
          <p:cNvSpPr txBox="1">
            <a:spLocks noGrp="1"/>
          </p:cNvSpPr>
          <p:nvPr>
            <p:ph type="body" idx="22"/>
          </p:nvPr>
        </p:nvSpPr>
        <p:spPr>
          <a:xfrm>
            <a:off x="5961257" y="3326953"/>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IX</a:t>
            </a:r>
            <a:endParaRPr b="0" dirty="0">
              <a:latin typeface="Visuelt" pitchFamily="2" charset="77"/>
            </a:endParaRPr>
          </a:p>
        </p:txBody>
      </p:sp>
      <p:sp>
        <p:nvSpPr>
          <p:cNvPr id="835" name="Google Shape;835;p20"/>
          <p:cNvSpPr txBox="1">
            <a:spLocks noGrp="1"/>
          </p:cNvSpPr>
          <p:nvPr>
            <p:ph type="body" idx="23"/>
          </p:nvPr>
        </p:nvSpPr>
        <p:spPr>
          <a:xfrm>
            <a:off x="6572899" y="4052902"/>
            <a:ext cx="3945600" cy="6402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24D9D9"/>
              </a:buClr>
              <a:buSzPts val="1600"/>
              <a:buFont typeface="Arial"/>
              <a:buNone/>
            </a:pPr>
            <a:r>
              <a:rPr lang="en-GB" dirty="0">
                <a:latin typeface="Visuelt" pitchFamily="2" charset="77"/>
              </a:rPr>
              <a:t>Development/Production Parity</a:t>
            </a:r>
            <a:endParaRPr dirty="0">
              <a:latin typeface="Visuelt" pitchFamily="2" charset="77"/>
            </a:endParaRPr>
          </a:p>
        </p:txBody>
      </p:sp>
      <p:sp>
        <p:nvSpPr>
          <p:cNvPr id="836" name="Google Shape;836;p20"/>
          <p:cNvSpPr txBox="1">
            <a:spLocks noGrp="1"/>
          </p:cNvSpPr>
          <p:nvPr>
            <p:ph type="body" idx="24"/>
          </p:nvPr>
        </p:nvSpPr>
        <p:spPr>
          <a:xfrm>
            <a:off x="5961257" y="4052902"/>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X</a:t>
            </a:r>
            <a:endParaRPr b="0" dirty="0">
              <a:latin typeface="Visuelt" pitchFamily="2" charset="77"/>
            </a:endParaRPr>
          </a:p>
        </p:txBody>
      </p:sp>
      <p:sp>
        <p:nvSpPr>
          <p:cNvPr id="837" name="Google Shape;837;p20"/>
          <p:cNvSpPr txBox="1">
            <a:spLocks noGrp="1"/>
          </p:cNvSpPr>
          <p:nvPr>
            <p:ph type="body" idx="25"/>
          </p:nvPr>
        </p:nvSpPr>
        <p:spPr>
          <a:xfrm>
            <a:off x="6572899" y="4778851"/>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Logs are event streams. The execution environment should aggregate.</a:t>
            </a:r>
            <a:endParaRPr dirty="0">
              <a:latin typeface="Visuelt" pitchFamily="2" charset="77"/>
            </a:endParaRPr>
          </a:p>
        </p:txBody>
      </p:sp>
      <p:sp>
        <p:nvSpPr>
          <p:cNvPr id="838" name="Google Shape;838;p20"/>
          <p:cNvSpPr txBox="1">
            <a:spLocks noGrp="1"/>
          </p:cNvSpPr>
          <p:nvPr>
            <p:ph type="body" idx="26"/>
          </p:nvPr>
        </p:nvSpPr>
        <p:spPr>
          <a:xfrm>
            <a:off x="5961257" y="4778851"/>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XI</a:t>
            </a:r>
            <a:endParaRPr b="0" dirty="0">
              <a:latin typeface="Visuelt" pitchFamily="2" charset="77"/>
            </a:endParaRPr>
          </a:p>
        </p:txBody>
      </p:sp>
      <p:sp>
        <p:nvSpPr>
          <p:cNvPr id="839" name="Google Shape;839;p20"/>
          <p:cNvSpPr txBox="1">
            <a:spLocks noGrp="1"/>
          </p:cNvSpPr>
          <p:nvPr>
            <p:ph type="body" idx="27"/>
          </p:nvPr>
        </p:nvSpPr>
        <p:spPr>
          <a:xfrm>
            <a:off x="6572899" y="5504800"/>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Admin Processes should be kept in source control</a:t>
            </a:r>
            <a:endParaRPr dirty="0">
              <a:latin typeface="Visuelt" pitchFamily="2" charset="77"/>
            </a:endParaRPr>
          </a:p>
        </p:txBody>
      </p:sp>
      <p:sp>
        <p:nvSpPr>
          <p:cNvPr id="840" name="Google Shape;840;p20"/>
          <p:cNvSpPr txBox="1">
            <a:spLocks noGrp="1"/>
          </p:cNvSpPr>
          <p:nvPr>
            <p:ph type="body" idx="28"/>
          </p:nvPr>
        </p:nvSpPr>
        <p:spPr>
          <a:xfrm>
            <a:off x="5961257" y="5504800"/>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XII</a:t>
            </a:r>
            <a:endParaRPr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Tree>
    <p:extLst>
      <p:ext uri="{BB962C8B-B14F-4D97-AF65-F5344CB8AC3E}">
        <p14:creationId xmlns:p14="http://schemas.microsoft.com/office/powerpoint/2010/main" val="1429297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What are the 9 Factors?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6</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SzPts val="2800"/>
              <a:buFont typeface="Arial"/>
              <a:buNone/>
            </a:pPr>
            <a:r>
              <a:rPr lang="en-GB" b="0" dirty="0">
                <a:latin typeface="Visuelt" pitchFamily="2" charset="77"/>
              </a:rPr>
              <a:t>Let’s add one!</a:t>
            </a:r>
            <a:endParaRPr b="0" dirty="0">
              <a:latin typeface="Visuelt" pitchFamily="2" charset="77"/>
            </a:endParaRPr>
          </a:p>
        </p:txBody>
      </p:sp>
      <p:sp>
        <p:nvSpPr>
          <p:cNvPr id="817" name="Google Shape;817;p20"/>
          <p:cNvSpPr txBox="1">
            <a:spLocks noGrp="1"/>
          </p:cNvSpPr>
          <p:nvPr>
            <p:ph type="body" idx="2"/>
          </p:nvPr>
        </p:nvSpPr>
        <p:spPr>
          <a:xfrm>
            <a:off x="1235531" y="1881188"/>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Exactly one codebase</a:t>
            </a:r>
            <a:endParaRPr sz="800" dirty="0">
              <a:latin typeface="Visuelt" pitchFamily="2" charset="77"/>
            </a:endParaRPr>
          </a:p>
        </p:txBody>
      </p:sp>
      <p:sp>
        <p:nvSpPr>
          <p:cNvPr id="818" name="Google Shape;818;p20"/>
          <p:cNvSpPr txBox="1">
            <a:spLocks noGrp="1"/>
          </p:cNvSpPr>
          <p:nvPr>
            <p:ph type="body" idx="3"/>
          </p:nvPr>
        </p:nvSpPr>
        <p:spPr>
          <a:xfrm>
            <a:off x="623889" y="1881188"/>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a:t>
            </a:r>
            <a:endParaRPr b="0" dirty="0">
              <a:latin typeface="Visuelt" pitchFamily="2" charset="77"/>
            </a:endParaRPr>
          </a:p>
        </p:txBody>
      </p:sp>
      <p:sp>
        <p:nvSpPr>
          <p:cNvPr id="819" name="Google Shape;819;p20"/>
          <p:cNvSpPr txBox="1">
            <a:spLocks noGrp="1"/>
          </p:cNvSpPr>
          <p:nvPr>
            <p:ph type="body" idx="4"/>
          </p:nvPr>
        </p:nvSpPr>
        <p:spPr>
          <a:xfrm>
            <a:off x="1235531" y="2607137"/>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Dependencies should be declared</a:t>
            </a:r>
            <a:endParaRPr dirty="0">
              <a:latin typeface="Visuelt" pitchFamily="2" charset="77"/>
            </a:endParaRPr>
          </a:p>
        </p:txBody>
      </p:sp>
      <p:sp>
        <p:nvSpPr>
          <p:cNvPr id="820" name="Google Shape;820;p20"/>
          <p:cNvSpPr txBox="1">
            <a:spLocks noGrp="1"/>
          </p:cNvSpPr>
          <p:nvPr>
            <p:ph type="body" idx="5"/>
          </p:nvPr>
        </p:nvSpPr>
        <p:spPr>
          <a:xfrm>
            <a:off x="623889" y="2607137"/>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II</a:t>
            </a:r>
            <a:endParaRPr b="0" dirty="0">
              <a:latin typeface="Visuelt" pitchFamily="2" charset="77"/>
            </a:endParaRPr>
          </a:p>
        </p:txBody>
      </p:sp>
      <p:sp>
        <p:nvSpPr>
          <p:cNvPr id="821" name="Google Shape;821;p20"/>
          <p:cNvSpPr txBox="1">
            <a:spLocks noGrp="1"/>
          </p:cNvSpPr>
          <p:nvPr>
            <p:ph type="body" idx="6"/>
          </p:nvPr>
        </p:nvSpPr>
        <p:spPr>
          <a:xfrm>
            <a:off x="1235531" y="3333086"/>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dirty="0">
                <a:latin typeface="Visuelt" pitchFamily="2" charset="77"/>
              </a:rPr>
              <a:t>Configuration should be stored in the environment</a:t>
            </a:r>
            <a:endParaRPr dirty="0">
              <a:latin typeface="Visuelt" pitchFamily="2" charset="77"/>
            </a:endParaRPr>
          </a:p>
        </p:txBody>
      </p:sp>
      <p:sp>
        <p:nvSpPr>
          <p:cNvPr id="822" name="Google Shape;822;p20"/>
          <p:cNvSpPr txBox="1">
            <a:spLocks noGrp="1"/>
          </p:cNvSpPr>
          <p:nvPr>
            <p:ph type="body" idx="7"/>
          </p:nvPr>
        </p:nvSpPr>
        <p:spPr>
          <a:xfrm>
            <a:off x="623889" y="3333086"/>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III</a:t>
            </a:r>
            <a:endParaRPr b="0" dirty="0">
              <a:latin typeface="Visuelt" pitchFamily="2" charset="77"/>
            </a:endParaRPr>
          </a:p>
        </p:txBody>
      </p:sp>
      <p:sp>
        <p:nvSpPr>
          <p:cNvPr id="823" name="Google Shape;823;p20"/>
          <p:cNvSpPr txBox="1">
            <a:spLocks noGrp="1"/>
          </p:cNvSpPr>
          <p:nvPr>
            <p:ph type="body" idx="8"/>
          </p:nvPr>
        </p:nvSpPr>
        <p:spPr>
          <a:xfrm>
            <a:off x="1235531" y="4059035"/>
            <a:ext cx="3946200" cy="6402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GB" strike="sngStrike" dirty="0">
                <a:latin typeface="Visuelt" pitchFamily="2" charset="77"/>
              </a:rPr>
              <a:t>Backing services should be attached and detached by the environment</a:t>
            </a:r>
            <a:endParaRPr strike="sngStrike" dirty="0">
              <a:latin typeface="Visuelt" pitchFamily="2" charset="77"/>
            </a:endParaRPr>
          </a:p>
        </p:txBody>
      </p:sp>
      <p:sp>
        <p:nvSpPr>
          <p:cNvPr id="824" name="Google Shape;824;p20"/>
          <p:cNvSpPr txBox="1">
            <a:spLocks noGrp="1"/>
          </p:cNvSpPr>
          <p:nvPr>
            <p:ph type="body" idx="9"/>
          </p:nvPr>
        </p:nvSpPr>
        <p:spPr>
          <a:xfrm>
            <a:off x="623889" y="4059035"/>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IV</a:t>
            </a:r>
            <a:endParaRPr b="0" dirty="0">
              <a:latin typeface="Visuelt" pitchFamily="2" charset="77"/>
            </a:endParaRPr>
          </a:p>
        </p:txBody>
      </p:sp>
      <p:sp>
        <p:nvSpPr>
          <p:cNvPr id="825" name="Google Shape;825;p20"/>
          <p:cNvSpPr txBox="1">
            <a:spLocks noGrp="1"/>
          </p:cNvSpPr>
          <p:nvPr>
            <p:ph type="body" idx="13"/>
          </p:nvPr>
        </p:nvSpPr>
        <p:spPr>
          <a:xfrm>
            <a:off x="1235531" y="4784984"/>
            <a:ext cx="39462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Build, Release, Run should be strictly separated</a:t>
            </a:r>
            <a:endParaRPr dirty="0">
              <a:latin typeface="Visuelt" pitchFamily="2" charset="77"/>
            </a:endParaRPr>
          </a:p>
        </p:txBody>
      </p:sp>
      <p:sp>
        <p:nvSpPr>
          <p:cNvPr id="826" name="Google Shape;826;p20"/>
          <p:cNvSpPr txBox="1">
            <a:spLocks noGrp="1"/>
          </p:cNvSpPr>
          <p:nvPr>
            <p:ph type="body" idx="14"/>
          </p:nvPr>
        </p:nvSpPr>
        <p:spPr>
          <a:xfrm>
            <a:off x="623889" y="4784984"/>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V</a:t>
            </a:r>
            <a:endParaRPr b="0" dirty="0">
              <a:latin typeface="Visuelt" pitchFamily="2" charset="77"/>
            </a:endParaRPr>
          </a:p>
        </p:txBody>
      </p:sp>
      <p:sp>
        <p:nvSpPr>
          <p:cNvPr id="827" name="Google Shape;827;p20"/>
          <p:cNvSpPr txBox="1">
            <a:spLocks noGrp="1"/>
          </p:cNvSpPr>
          <p:nvPr>
            <p:ph type="body" idx="15"/>
          </p:nvPr>
        </p:nvSpPr>
        <p:spPr>
          <a:xfrm>
            <a:off x="1235531" y="5510933"/>
            <a:ext cx="39462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strike="sngStrike" dirty="0">
                <a:latin typeface="Visuelt" pitchFamily="2" charset="77"/>
              </a:rPr>
              <a:t>Applications should be stateless processes</a:t>
            </a:r>
            <a:endParaRPr strike="sngStrike" dirty="0">
              <a:latin typeface="Visuelt" pitchFamily="2" charset="77"/>
            </a:endParaRPr>
          </a:p>
        </p:txBody>
      </p:sp>
      <p:sp>
        <p:nvSpPr>
          <p:cNvPr id="828" name="Google Shape;828;p20"/>
          <p:cNvSpPr txBox="1">
            <a:spLocks noGrp="1"/>
          </p:cNvSpPr>
          <p:nvPr>
            <p:ph type="body" idx="16"/>
          </p:nvPr>
        </p:nvSpPr>
        <p:spPr>
          <a:xfrm>
            <a:off x="623889" y="5510933"/>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strike="sngStrike" dirty="0">
                <a:latin typeface="Visuelt" pitchFamily="2" charset="77"/>
              </a:rPr>
              <a:t>VI</a:t>
            </a:r>
            <a:endParaRPr b="0" strike="sngStrike" dirty="0">
              <a:latin typeface="Visuelt" pitchFamily="2" charset="77"/>
            </a:endParaRPr>
          </a:p>
        </p:txBody>
      </p:sp>
      <p:sp>
        <p:nvSpPr>
          <p:cNvPr id="829" name="Google Shape;829;p20"/>
          <p:cNvSpPr txBox="1">
            <a:spLocks noGrp="1"/>
          </p:cNvSpPr>
          <p:nvPr>
            <p:ph type="body" idx="17"/>
          </p:nvPr>
        </p:nvSpPr>
        <p:spPr>
          <a:xfrm>
            <a:off x="6572899" y="1875055"/>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strike="sngStrike" dirty="0">
                <a:latin typeface="Visuelt" pitchFamily="2" charset="77"/>
              </a:rPr>
              <a:t>Port Binding (don’t use app servers)</a:t>
            </a:r>
            <a:endParaRPr strike="sngStrike" dirty="0">
              <a:latin typeface="Visuelt" pitchFamily="2" charset="77"/>
            </a:endParaRPr>
          </a:p>
        </p:txBody>
      </p:sp>
      <p:sp>
        <p:nvSpPr>
          <p:cNvPr id="830" name="Google Shape;830;p20"/>
          <p:cNvSpPr txBox="1">
            <a:spLocks noGrp="1"/>
          </p:cNvSpPr>
          <p:nvPr>
            <p:ph type="body" idx="18"/>
          </p:nvPr>
        </p:nvSpPr>
        <p:spPr>
          <a:xfrm>
            <a:off x="5961257" y="1875055"/>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strike="sngStrike" dirty="0">
                <a:latin typeface="Visuelt" pitchFamily="2" charset="77"/>
              </a:rPr>
              <a:t>VII</a:t>
            </a:r>
            <a:endParaRPr b="0" strike="sngStrike" dirty="0">
              <a:latin typeface="Visuelt" pitchFamily="2" charset="77"/>
            </a:endParaRPr>
          </a:p>
        </p:txBody>
      </p:sp>
      <p:sp>
        <p:nvSpPr>
          <p:cNvPr id="831" name="Google Shape;831;p20"/>
          <p:cNvSpPr txBox="1">
            <a:spLocks noGrp="1"/>
          </p:cNvSpPr>
          <p:nvPr>
            <p:ph type="body" idx="19"/>
          </p:nvPr>
        </p:nvSpPr>
        <p:spPr>
          <a:xfrm>
            <a:off x="6572899" y="2601004"/>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Dynamically scale using elastic services</a:t>
            </a:r>
            <a:endParaRPr dirty="0">
              <a:latin typeface="Visuelt" pitchFamily="2" charset="77"/>
            </a:endParaRPr>
          </a:p>
        </p:txBody>
      </p:sp>
      <p:sp>
        <p:nvSpPr>
          <p:cNvPr id="832" name="Google Shape;832;p20"/>
          <p:cNvSpPr txBox="1">
            <a:spLocks noGrp="1"/>
          </p:cNvSpPr>
          <p:nvPr>
            <p:ph type="body" idx="20"/>
          </p:nvPr>
        </p:nvSpPr>
        <p:spPr>
          <a:xfrm>
            <a:off x="5961257" y="2601004"/>
            <a:ext cx="611642"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VIII</a:t>
            </a:r>
            <a:endParaRPr b="0" dirty="0">
              <a:latin typeface="Visuelt" pitchFamily="2" charset="77"/>
            </a:endParaRPr>
          </a:p>
        </p:txBody>
      </p:sp>
      <p:sp>
        <p:nvSpPr>
          <p:cNvPr id="833" name="Google Shape;833;p20"/>
          <p:cNvSpPr txBox="1">
            <a:spLocks noGrp="1"/>
          </p:cNvSpPr>
          <p:nvPr>
            <p:ph type="body" idx="21"/>
          </p:nvPr>
        </p:nvSpPr>
        <p:spPr>
          <a:xfrm>
            <a:off x="6572899" y="3326953"/>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Disposability: Fast start-up &amp; graceful shutdown</a:t>
            </a:r>
            <a:endParaRPr dirty="0">
              <a:latin typeface="Visuelt" pitchFamily="2" charset="77"/>
            </a:endParaRPr>
          </a:p>
        </p:txBody>
      </p:sp>
      <p:sp>
        <p:nvSpPr>
          <p:cNvPr id="834" name="Google Shape;834;p20"/>
          <p:cNvSpPr txBox="1">
            <a:spLocks noGrp="1"/>
          </p:cNvSpPr>
          <p:nvPr>
            <p:ph type="body" idx="22"/>
          </p:nvPr>
        </p:nvSpPr>
        <p:spPr>
          <a:xfrm>
            <a:off x="5961257" y="3326953"/>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IX</a:t>
            </a:r>
            <a:endParaRPr b="0" dirty="0">
              <a:latin typeface="Visuelt" pitchFamily="2" charset="77"/>
            </a:endParaRPr>
          </a:p>
        </p:txBody>
      </p:sp>
      <p:sp>
        <p:nvSpPr>
          <p:cNvPr id="835" name="Google Shape;835;p20"/>
          <p:cNvSpPr txBox="1">
            <a:spLocks noGrp="1"/>
          </p:cNvSpPr>
          <p:nvPr>
            <p:ph type="body" idx="23"/>
          </p:nvPr>
        </p:nvSpPr>
        <p:spPr>
          <a:xfrm>
            <a:off x="6572899" y="4052902"/>
            <a:ext cx="3945600" cy="6402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24D9D9"/>
              </a:buClr>
              <a:buSzPts val="1600"/>
              <a:buFont typeface="Arial"/>
              <a:buNone/>
            </a:pPr>
            <a:r>
              <a:rPr lang="en-GB" dirty="0">
                <a:latin typeface="Visuelt" pitchFamily="2" charset="77"/>
              </a:rPr>
              <a:t>Development/Production Parity</a:t>
            </a:r>
            <a:endParaRPr dirty="0">
              <a:latin typeface="Visuelt" pitchFamily="2" charset="77"/>
            </a:endParaRPr>
          </a:p>
        </p:txBody>
      </p:sp>
      <p:sp>
        <p:nvSpPr>
          <p:cNvPr id="836" name="Google Shape;836;p20"/>
          <p:cNvSpPr txBox="1">
            <a:spLocks noGrp="1"/>
          </p:cNvSpPr>
          <p:nvPr>
            <p:ph type="body" idx="24"/>
          </p:nvPr>
        </p:nvSpPr>
        <p:spPr>
          <a:xfrm>
            <a:off x="5961257" y="4052902"/>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X</a:t>
            </a:r>
            <a:endParaRPr b="0" dirty="0">
              <a:latin typeface="Visuelt" pitchFamily="2" charset="77"/>
            </a:endParaRPr>
          </a:p>
        </p:txBody>
      </p:sp>
      <p:sp>
        <p:nvSpPr>
          <p:cNvPr id="837" name="Google Shape;837;p20"/>
          <p:cNvSpPr txBox="1">
            <a:spLocks noGrp="1"/>
          </p:cNvSpPr>
          <p:nvPr>
            <p:ph type="body" idx="25"/>
          </p:nvPr>
        </p:nvSpPr>
        <p:spPr>
          <a:xfrm>
            <a:off x="6572899" y="4778851"/>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Logs are event streams. The execution environment should aggregate.</a:t>
            </a:r>
            <a:endParaRPr dirty="0">
              <a:latin typeface="Visuelt" pitchFamily="2" charset="77"/>
            </a:endParaRPr>
          </a:p>
        </p:txBody>
      </p:sp>
      <p:sp>
        <p:nvSpPr>
          <p:cNvPr id="838" name="Google Shape;838;p20"/>
          <p:cNvSpPr txBox="1">
            <a:spLocks noGrp="1"/>
          </p:cNvSpPr>
          <p:nvPr>
            <p:ph type="body" idx="26"/>
          </p:nvPr>
        </p:nvSpPr>
        <p:spPr>
          <a:xfrm>
            <a:off x="5961257" y="4778851"/>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XI</a:t>
            </a:r>
            <a:endParaRPr b="0" dirty="0">
              <a:latin typeface="Visuelt" pitchFamily="2" charset="77"/>
            </a:endParaRPr>
          </a:p>
        </p:txBody>
      </p:sp>
      <p:sp>
        <p:nvSpPr>
          <p:cNvPr id="839" name="Google Shape;839;p20"/>
          <p:cNvSpPr txBox="1">
            <a:spLocks noGrp="1"/>
          </p:cNvSpPr>
          <p:nvPr>
            <p:ph type="body" idx="27"/>
          </p:nvPr>
        </p:nvSpPr>
        <p:spPr>
          <a:xfrm>
            <a:off x="6572899" y="5504800"/>
            <a:ext cx="39456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dirty="0">
                <a:latin typeface="Visuelt" pitchFamily="2" charset="77"/>
              </a:rPr>
              <a:t>Admin Processes should be kept in source control</a:t>
            </a:r>
            <a:endParaRPr dirty="0">
              <a:latin typeface="Visuelt" pitchFamily="2" charset="77"/>
            </a:endParaRPr>
          </a:p>
        </p:txBody>
      </p:sp>
      <p:sp>
        <p:nvSpPr>
          <p:cNvPr id="840" name="Google Shape;840;p20"/>
          <p:cNvSpPr txBox="1">
            <a:spLocks noGrp="1"/>
          </p:cNvSpPr>
          <p:nvPr>
            <p:ph type="body" idx="28"/>
          </p:nvPr>
        </p:nvSpPr>
        <p:spPr>
          <a:xfrm>
            <a:off x="5961257" y="5504800"/>
            <a:ext cx="437400" cy="640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600"/>
              <a:buNone/>
            </a:pPr>
            <a:r>
              <a:rPr lang="en-GB" b="0" dirty="0">
                <a:latin typeface="Visuelt" pitchFamily="2" charset="77"/>
              </a:rPr>
              <a:t>XII</a:t>
            </a:r>
            <a:endParaRPr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Tree>
    <p:extLst>
      <p:ext uri="{BB962C8B-B14F-4D97-AF65-F5344CB8AC3E}">
        <p14:creationId xmlns:p14="http://schemas.microsoft.com/office/powerpoint/2010/main" val="58433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What are the 9 Factors?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7</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I. Exactly one codebase</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
        <p:nvSpPr>
          <p:cNvPr id="79" name="Google Shape;801;p18">
            <a:extLst>
              <a:ext uri="{FF2B5EF4-FFF2-40B4-BE49-F238E27FC236}">
                <a16:creationId xmlns:a16="http://schemas.microsoft.com/office/drawing/2014/main" id="{D5B45FFE-32C7-4C49-8C9C-7F4AC8BFCC45}"/>
              </a:ext>
            </a:extLst>
          </p:cNvPr>
          <p:cNvSpPr txBox="1">
            <a:spLocks noGrp="1"/>
          </p:cNvSpPr>
          <p:nvPr>
            <p:ph type="body" idx="2"/>
          </p:nvPr>
        </p:nvSpPr>
        <p:spPr>
          <a:xfrm>
            <a:off x="623888" y="1881188"/>
            <a:ext cx="10909300" cy="4319587"/>
          </a:xfrm>
          <a:prstGeom prst="rect">
            <a:avLst/>
          </a:prstGeom>
          <a:noFill/>
          <a:ln>
            <a:noFill/>
          </a:ln>
        </p:spPr>
        <p:txBody>
          <a:bodyPr spcFirstLastPara="1" wrap="square" lIns="91425" tIns="45700" rIns="91425" bIns="45700" anchor="t" anchorCtr="0">
            <a:normAutofit/>
          </a:bodyPr>
          <a:lstStyle/>
          <a:p>
            <a:pPr marL="136525" indent="-73025">
              <a:lnSpc>
                <a:spcPct val="100000"/>
              </a:lnSpc>
              <a:spcBef>
                <a:spcPts val="0"/>
              </a:spcBef>
              <a:buSzPts val="1000"/>
            </a:pPr>
            <a:r>
              <a:rPr lang="en-GB" sz="1800" dirty="0">
                <a:latin typeface="Visuelt Light" panose="02000506030000020004" pitchFamily="2" charset="77"/>
              </a:rPr>
              <a:t>“A twelve-factor app is always tracked in a version control system, such as Git, Mercurial, or Subversion. A copy of the revision tracking database is known as a code repository, often shortened to code repo or just repo.”</a:t>
            </a:r>
            <a:endParaRPr sz="1800" dirty="0">
              <a:latin typeface="Visuelt Light" panose="02000506030000020004" pitchFamily="2" charset="77"/>
            </a:endParaRPr>
          </a:p>
        </p:txBody>
      </p:sp>
      <p:sp>
        <p:nvSpPr>
          <p:cNvPr id="51" name="Rectangle 50">
            <a:extLst>
              <a:ext uri="{FF2B5EF4-FFF2-40B4-BE49-F238E27FC236}">
                <a16:creationId xmlns:a16="http://schemas.microsoft.com/office/drawing/2014/main" id="{67219F30-A7A0-5846-9D39-197EFE7BDC6A}"/>
              </a:ext>
            </a:extLst>
          </p:cNvPr>
          <p:cNvSpPr/>
          <p:nvPr/>
        </p:nvSpPr>
        <p:spPr>
          <a:xfrm>
            <a:off x="658812" y="3084382"/>
            <a:ext cx="10874376" cy="646331"/>
          </a:xfrm>
          <a:prstGeom prst="rect">
            <a:avLst/>
          </a:prstGeom>
        </p:spPr>
        <p:txBody>
          <a:bodyPr wrap="square">
            <a:spAutoFit/>
          </a:bodyPr>
          <a:lstStyle/>
          <a:p>
            <a:r>
              <a:rPr lang="en-US" sz="1800" dirty="0">
                <a:solidFill>
                  <a:srgbClr val="555772"/>
                </a:solidFill>
                <a:latin typeface="Visuelt Light" panose="02000506030000020004" pitchFamily="2" charset="77"/>
              </a:rPr>
              <a:t>“Multiple apps sharing the same code is a violation of twelve-factor. The solution here is to </a:t>
            </a:r>
            <a:r>
              <a:rPr lang="en-US" sz="1800" dirty="0">
                <a:solidFill>
                  <a:srgbClr val="555772"/>
                </a:solidFill>
                <a:latin typeface="Visuelt Medium" pitchFamily="2" charset="77"/>
              </a:rPr>
              <a:t>factor shared code into libraries which can be included through the dependency manager</a:t>
            </a:r>
            <a:r>
              <a:rPr lang="en-US" sz="1800" dirty="0">
                <a:solidFill>
                  <a:srgbClr val="555772"/>
                </a:solidFill>
                <a:latin typeface="Visuelt Light" panose="02000506030000020004" pitchFamily="2" charset="77"/>
              </a:rPr>
              <a:t>.”</a:t>
            </a:r>
          </a:p>
        </p:txBody>
      </p:sp>
    </p:spTree>
    <p:extLst>
      <p:ext uri="{BB962C8B-B14F-4D97-AF65-F5344CB8AC3E}">
        <p14:creationId xmlns:p14="http://schemas.microsoft.com/office/powerpoint/2010/main" val="4214887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What do we need to work out?</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8</a:t>
            </a:fld>
            <a:endParaRPr dirty="0"/>
          </a:p>
        </p:txBody>
      </p:sp>
      <p:sp>
        <p:nvSpPr>
          <p:cNvPr id="816" name="Google Shape;816;p20"/>
          <p:cNvSpPr txBox="1">
            <a:spLocks noGrp="1"/>
          </p:cNvSpPr>
          <p:nvPr>
            <p:ph type="body" idx="1"/>
          </p:nvPr>
        </p:nvSpPr>
        <p:spPr>
          <a:xfrm>
            <a:off x="634929" y="1112966"/>
            <a:ext cx="8879774"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The 4 Big Challenges – what don’t we normally do?</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
        <p:nvSpPr>
          <p:cNvPr id="79" name="Google Shape;801;p18">
            <a:extLst>
              <a:ext uri="{FF2B5EF4-FFF2-40B4-BE49-F238E27FC236}">
                <a16:creationId xmlns:a16="http://schemas.microsoft.com/office/drawing/2014/main" id="{D5B45FFE-32C7-4C49-8C9C-7F4AC8BFCC45}"/>
              </a:ext>
            </a:extLst>
          </p:cNvPr>
          <p:cNvSpPr txBox="1">
            <a:spLocks noGrp="1"/>
          </p:cNvSpPr>
          <p:nvPr>
            <p:ph type="body" idx="2"/>
          </p:nvPr>
        </p:nvSpPr>
        <p:spPr>
          <a:xfrm>
            <a:off x="623888" y="1881188"/>
            <a:ext cx="10909300" cy="4319587"/>
          </a:xfrm>
          <a:prstGeom prst="rect">
            <a:avLst/>
          </a:prstGeom>
          <a:noFill/>
          <a:ln>
            <a:noFill/>
          </a:ln>
        </p:spPr>
        <p:txBody>
          <a:bodyPr spcFirstLastPara="1" wrap="square" lIns="91425" tIns="45700" rIns="91425" bIns="45700" anchor="t" anchorCtr="0">
            <a:normAutofit/>
          </a:bodyPr>
          <a:lstStyle/>
          <a:p>
            <a:pPr marL="349250" indent="-285750">
              <a:lnSpc>
                <a:spcPct val="100000"/>
              </a:lnSpc>
              <a:spcBef>
                <a:spcPts val="1200"/>
              </a:spcBef>
              <a:buSzPts val="1000"/>
              <a:buFont typeface="Arial" panose="020B0604020202020204" pitchFamily="34" charset="0"/>
              <a:buChar char="•"/>
            </a:pPr>
            <a:r>
              <a:rPr lang="en-US" sz="1800" dirty="0">
                <a:latin typeface="Visuelt Light" panose="02000506030000020004" pitchFamily="2" charset="77"/>
              </a:rPr>
              <a:t>factor shared code into libraries which can be included through the dependency manager</a:t>
            </a:r>
          </a:p>
          <a:p>
            <a:pPr marL="349250" indent="-285750">
              <a:lnSpc>
                <a:spcPct val="100000"/>
              </a:lnSpc>
              <a:spcBef>
                <a:spcPts val="1200"/>
              </a:spcBef>
              <a:buSzPts val="1000"/>
              <a:buFont typeface="Arial" panose="020B0604020202020204" pitchFamily="34" charset="0"/>
              <a:buChar char="•"/>
            </a:pPr>
            <a:r>
              <a:rPr lang="en-US" sz="1800" dirty="0">
                <a:latin typeface="Visuelt Light" panose="02000506030000020004" pitchFamily="2" charset="77"/>
              </a:rPr>
              <a:t>separate build, release &amp; run</a:t>
            </a:r>
          </a:p>
          <a:p>
            <a:pPr marL="349250" indent="-285750">
              <a:lnSpc>
                <a:spcPct val="100000"/>
              </a:lnSpc>
              <a:spcBef>
                <a:spcPts val="1200"/>
              </a:spcBef>
              <a:buSzPts val="1000"/>
              <a:buFont typeface="Arial" panose="020B0604020202020204" pitchFamily="34" charset="0"/>
              <a:buChar char="•"/>
            </a:pPr>
            <a:r>
              <a:rPr lang="en-US" sz="1800" dirty="0">
                <a:latin typeface="Visuelt Light" panose="02000506030000020004" pitchFamily="2" charset="77"/>
              </a:rPr>
              <a:t>explicitly declare and isolate dependencies</a:t>
            </a:r>
          </a:p>
          <a:p>
            <a:pPr marL="349250" indent="-285750">
              <a:lnSpc>
                <a:spcPct val="100000"/>
              </a:lnSpc>
              <a:spcBef>
                <a:spcPts val="1200"/>
              </a:spcBef>
              <a:buSzPts val="1000"/>
              <a:buFont typeface="Arial" panose="020B0604020202020204" pitchFamily="34" charset="0"/>
              <a:buChar char="•"/>
            </a:pPr>
            <a:r>
              <a:rPr lang="en-US" sz="1800" dirty="0">
                <a:latin typeface="Visuelt Light" panose="02000506030000020004" pitchFamily="2" charset="77"/>
              </a:rPr>
              <a:t>store [environment specific] configuration in the environment</a:t>
            </a:r>
          </a:p>
        </p:txBody>
      </p:sp>
    </p:spTree>
    <p:extLst>
      <p:ext uri="{BB962C8B-B14F-4D97-AF65-F5344CB8AC3E}">
        <p14:creationId xmlns:p14="http://schemas.microsoft.com/office/powerpoint/2010/main" val="2741946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634929" y="814168"/>
            <a:ext cx="6840600" cy="324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800"/>
              <a:buFont typeface="Arial"/>
              <a:buNone/>
            </a:pPr>
            <a:r>
              <a:rPr lang="en-GB" b="0" dirty="0">
                <a:latin typeface="Visuelt" pitchFamily="2" charset="77"/>
              </a:rPr>
              <a:t>How Babylon solved this</a:t>
            </a:r>
            <a:endParaRPr b="0" dirty="0">
              <a:latin typeface="Visuelt" pitchFamily="2" charset="77"/>
            </a:endParaRPr>
          </a:p>
        </p:txBody>
      </p:sp>
      <p:sp>
        <p:nvSpPr>
          <p:cNvPr id="815" name="Google Shape;815;p20"/>
          <p:cNvSpPr txBox="1">
            <a:spLocks noGrp="1"/>
          </p:cNvSpPr>
          <p:nvPr>
            <p:ph type="sldNum" idx="12"/>
          </p:nvPr>
        </p:nvSpPr>
        <p:spPr>
          <a:xfrm>
            <a:off x="623889" y="6200775"/>
            <a:ext cx="303000" cy="657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GB"/>
              <a:t>9</a:t>
            </a:fld>
            <a:endParaRPr dirty="0"/>
          </a:p>
        </p:txBody>
      </p:sp>
      <p:sp>
        <p:nvSpPr>
          <p:cNvPr id="816" name="Google Shape;816;p20"/>
          <p:cNvSpPr txBox="1">
            <a:spLocks noGrp="1"/>
          </p:cNvSpPr>
          <p:nvPr>
            <p:ph type="body" idx="1"/>
          </p:nvPr>
        </p:nvSpPr>
        <p:spPr>
          <a:xfrm>
            <a:off x="634929" y="1112966"/>
            <a:ext cx="6840600" cy="320400"/>
          </a:xfrm>
          <a:prstGeom prst="rect">
            <a:avLst/>
          </a:prstGeom>
          <a:noFill/>
          <a:ln>
            <a:noFill/>
          </a:ln>
        </p:spPr>
        <p:txBody>
          <a:bodyPr spcFirstLastPara="1" wrap="square" lIns="0" tIns="0" rIns="0" bIns="0" anchor="t" anchorCtr="0">
            <a:noAutofit/>
          </a:bodyPr>
          <a:lstStyle/>
          <a:p>
            <a:pPr marL="0" lvl="0" indent="0">
              <a:spcBef>
                <a:spcPts val="0"/>
              </a:spcBef>
            </a:pPr>
            <a:r>
              <a:rPr lang="en-GB" b="0" dirty="0">
                <a:latin typeface="Visuelt" pitchFamily="2" charset="77"/>
              </a:rPr>
              <a:t>The four layer hierarchy </a:t>
            </a:r>
            <a:endParaRPr lang="en-GB" sz="1100" b="0" dirty="0">
              <a:latin typeface="Visuelt" pitchFamily="2" charset="77"/>
            </a:endParaRPr>
          </a:p>
        </p:txBody>
      </p:sp>
      <p:sp>
        <p:nvSpPr>
          <p:cNvPr id="841" name="Google Shape;841;p20"/>
          <p:cNvSpPr txBox="1">
            <a:spLocks noGrp="1"/>
          </p:cNvSpPr>
          <p:nvPr>
            <p:ph type="ftr" idx="11"/>
          </p:nvPr>
        </p:nvSpPr>
        <p:spPr>
          <a:xfrm>
            <a:off x="1073426" y="6200775"/>
            <a:ext cx="3657600" cy="657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latin typeface="Visuelt" pitchFamily="2" charset="77"/>
              </a:rPr>
              <a:t>12 Factor Terraform</a:t>
            </a:r>
            <a:endParaRPr dirty="0">
              <a:latin typeface="Visuelt" pitchFamily="2" charset="77"/>
            </a:endParaRPr>
          </a:p>
        </p:txBody>
      </p:sp>
      <p:sp>
        <p:nvSpPr>
          <p:cNvPr id="5" name="Rounded Rectangle 4">
            <a:extLst>
              <a:ext uri="{FF2B5EF4-FFF2-40B4-BE49-F238E27FC236}">
                <a16:creationId xmlns:a16="http://schemas.microsoft.com/office/drawing/2014/main" id="{2EEF3F5C-A871-FE47-B89C-7E61DCDD527E}"/>
              </a:ext>
            </a:extLst>
          </p:cNvPr>
          <p:cNvSpPr/>
          <p:nvPr/>
        </p:nvSpPr>
        <p:spPr>
          <a:xfrm>
            <a:off x="1703621" y="2036373"/>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Environment</a:t>
            </a:r>
          </a:p>
        </p:txBody>
      </p:sp>
      <p:sp>
        <p:nvSpPr>
          <p:cNvPr id="15" name="Rounded Rectangle 14">
            <a:extLst>
              <a:ext uri="{FF2B5EF4-FFF2-40B4-BE49-F238E27FC236}">
                <a16:creationId xmlns:a16="http://schemas.microsoft.com/office/drawing/2014/main" id="{075A556C-B3AA-6741-BFA8-8784CD74F9F6}"/>
              </a:ext>
            </a:extLst>
          </p:cNvPr>
          <p:cNvSpPr/>
          <p:nvPr/>
        </p:nvSpPr>
        <p:spPr>
          <a:xfrm>
            <a:off x="1703621" y="3101546"/>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Service</a:t>
            </a:r>
          </a:p>
        </p:txBody>
      </p:sp>
      <p:sp>
        <p:nvSpPr>
          <p:cNvPr id="16" name="Rounded Rectangle 15">
            <a:extLst>
              <a:ext uri="{FF2B5EF4-FFF2-40B4-BE49-F238E27FC236}">
                <a16:creationId xmlns:a16="http://schemas.microsoft.com/office/drawing/2014/main" id="{EA36F8B0-48F1-B640-86AF-0481DF092C23}"/>
              </a:ext>
            </a:extLst>
          </p:cNvPr>
          <p:cNvSpPr/>
          <p:nvPr/>
        </p:nvSpPr>
        <p:spPr>
          <a:xfrm>
            <a:off x="1703621" y="4166719"/>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Component</a:t>
            </a:r>
          </a:p>
        </p:txBody>
      </p:sp>
      <p:sp>
        <p:nvSpPr>
          <p:cNvPr id="17" name="Rounded Rectangle 16">
            <a:extLst>
              <a:ext uri="{FF2B5EF4-FFF2-40B4-BE49-F238E27FC236}">
                <a16:creationId xmlns:a16="http://schemas.microsoft.com/office/drawing/2014/main" id="{D605F9B7-86FB-3C45-805B-58B4E7627AA9}"/>
              </a:ext>
            </a:extLst>
          </p:cNvPr>
          <p:cNvSpPr/>
          <p:nvPr/>
        </p:nvSpPr>
        <p:spPr>
          <a:xfrm>
            <a:off x="1703621" y="5231892"/>
            <a:ext cx="1767016" cy="6549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isuelt Light" panose="02000506030000020004" pitchFamily="2" charset="77"/>
              </a:rPr>
              <a:t>Module</a:t>
            </a:r>
          </a:p>
        </p:txBody>
      </p:sp>
    </p:spTree>
    <p:extLst>
      <p:ext uri="{BB962C8B-B14F-4D97-AF65-F5344CB8AC3E}">
        <p14:creationId xmlns:p14="http://schemas.microsoft.com/office/powerpoint/2010/main" val="1497954448"/>
      </p:ext>
    </p:extLst>
  </p:cSld>
  <p:clrMapOvr>
    <a:masterClrMapping/>
  </p:clrMapOvr>
</p:sld>
</file>

<file path=ppt/theme/theme1.xml><?xml version="1.0" encoding="utf-8"?>
<a:theme xmlns:a="http://schemas.openxmlformats.org/drawingml/2006/main" name="babylon Master Template">
  <a:themeElements>
    <a:clrScheme name="babylon_template">
      <a:dk1>
        <a:srgbClr val="555771"/>
      </a:dk1>
      <a:lt1>
        <a:srgbClr val="FAFAF7"/>
      </a:lt1>
      <a:dk2>
        <a:srgbClr val="545771"/>
      </a:dk2>
      <a:lt2>
        <a:srgbClr val="FAFAF8"/>
      </a:lt2>
      <a:accent1>
        <a:srgbClr val="24D9D9"/>
      </a:accent1>
      <a:accent2>
        <a:srgbClr val="400099"/>
      </a:accent2>
      <a:accent3>
        <a:srgbClr val="F35DA9"/>
      </a:accent3>
      <a:accent4>
        <a:srgbClr val="FF9E00"/>
      </a:accent4>
      <a:accent5>
        <a:srgbClr val="FCD920"/>
      </a:accent5>
      <a:accent6>
        <a:srgbClr val="282824"/>
      </a:accent6>
      <a:hlink>
        <a:srgbClr val="24D9D9"/>
      </a:hlink>
      <a:folHlink>
        <a:srgbClr val="4000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2223</TotalTime>
  <Words>1335</Words>
  <Application>Microsoft Macintosh PowerPoint</Application>
  <PresentationFormat>Widescreen</PresentationFormat>
  <Paragraphs>274</Paragraphs>
  <Slides>19</Slides>
  <Notes>19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Helvetica Neue</vt:lpstr>
      <vt:lpstr>Visuelt Medium</vt:lpstr>
      <vt:lpstr>Arial</vt:lpstr>
      <vt:lpstr>Visuelt Light</vt:lpstr>
      <vt:lpstr>Visuelt</vt:lpstr>
      <vt:lpstr>Courier New</vt:lpstr>
      <vt:lpstr>babylon Master Template</vt:lpstr>
      <vt:lpstr>12 Factor Terraform</vt:lpstr>
      <vt:lpstr>What are we trying to solve?</vt:lpstr>
      <vt:lpstr>How would this be solved in any other programming language?</vt:lpstr>
      <vt:lpstr>What are the 12 Factors?</vt:lpstr>
      <vt:lpstr>What are the 12 8 Factors?</vt:lpstr>
      <vt:lpstr>What are the 9 Factors?</vt:lpstr>
      <vt:lpstr>What are the 9 Factors?</vt:lpstr>
      <vt:lpstr>What do we need to work out?</vt:lpstr>
      <vt:lpstr>How Babylon solved this</vt:lpstr>
      <vt:lpstr>How Babylon solved this</vt:lpstr>
      <vt:lpstr>How Babylon solved this</vt:lpstr>
      <vt:lpstr>PowerPoint Presentation</vt:lpstr>
      <vt:lpstr>How Babylon solved this</vt:lpstr>
      <vt:lpstr>How Babylon solved this</vt:lpstr>
      <vt:lpstr>How Babylon solved this</vt:lpstr>
      <vt:lpstr>How Babylon solved this</vt:lpstr>
      <vt:lpstr>How Babylon solved this</vt:lpstr>
      <vt:lpstr>What are we trying to solve?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Factor Terraform</dc:title>
  <dc:creator>sy@gecko.globalnet.co.uk</dc:creator>
  <cp:lastModifiedBy>Richard Vodden</cp:lastModifiedBy>
  <cp:revision>17</cp:revision>
  <dcterms:created xsi:type="dcterms:W3CDTF">2017-10-20T19:29:34Z</dcterms:created>
  <dcterms:modified xsi:type="dcterms:W3CDTF">2020-06-17T12:54:16Z</dcterms:modified>
</cp:coreProperties>
</file>